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93" r:id="rId2"/>
    <p:sldId id="257" r:id="rId3"/>
    <p:sldId id="258" r:id="rId4"/>
    <p:sldId id="259" r:id="rId5"/>
    <p:sldId id="260" r:id="rId6"/>
    <p:sldId id="285" r:id="rId7"/>
    <p:sldId id="264" r:id="rId8"/>
    <p:sldId id="263" r:id="rId9"/>
    <p:sldId id="292" r:id="rId10"/>
    <p:sldId id="265" r:id="rId11"/>
    <p:sldId id="286" r:id="rId12"/>
    <p:sldId id="289" r:id="rId13"/>
    <p:sldId id="287" r:id="rId14"/>
    <p:sldId id="290" r:id="rId15"/>
    <p:sldId id="281"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505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0" d="100"/>
          <a:sy n="90" d="100"/>
        </p:scale>
        <p:origin x="681" y="15"/>
      </p:cViewPr>
      <p:guideLst>
        <p:guide orient="horz" pos="2160"/>
        <p:guide pos="2880"/>
      </p:guideLst>
    </p:cSldViewPr>
  </p:slideViewPr>
  <p:notesTextViewPr>
    <p:cViewPr>
      <p:scale>
        <a:sx n="3" d="2"/>
        <a:sy n="3" d="2"/>
      </p:scale>
      <p:origin x="0" y="0"/>
    </p:cViewPr>
  </p:notesTextViewPr>
  <p:sorterViewPr>
    <p:cViewPr>
      <p:scale>
        <a:sx n="200" d="100"/>
        <a:sy n="200" d="100"/>
      </p:scale>
      <p:origin x="0" y="0"/>
    </p:cViewPr>
  </p:sorterViewPr>
  <p:notesViewPr>
    <p:cSldViewPr showGuides="1">
      <p:cViewPr varScale="1">
        <p:scale>
          <a:sx n="68" d="100"/>
          <a:sy n="68" d="100"/>
        </p:scale>
        <p:origin x="2211"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7D6711-CE4F-428E-9385-1257938C4107}" type="datetimeFigureOut">
              <a:rPr lang="en-US" smtClean="0"/>
              <a:t>3/13/2018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72799F-82E0-4B9E-B217-146D66544220}" type="slidenum">
              <a:rPr lang="en-US" smtClean="0"/>
              <a:t>‹#›</a:t>
            </a:fld>
            <a:endParaRPr lang="en-US"/>
          </a:p>
        </p:txBody>
      </p:sp>
    </p:spTree>
    <p:extLst>
      <p:ext uri="{BB962C8B-B14F-4D97-AF65-F5344CB8AC3E}">
        <p14:creationId xmlns:p14="http://schemas.microsoft.com/office/powerpoint/2010/main" val="2327182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46084" name="Slide Number Placeholder 3"/>
          <p:cNvSpPr>
            <a:spLocks noGrp="1"/>
          </p:cNvSpPr>
          <p:nvPr>
            <p:ph type="sldNum" sz="quarter" idx="5"/>
          </p:nvPr>
        </p:nvSpPr>
        <p:spPr bwMode="auto">
          <a:noFill/>
          <a:ln>
            <a:miter lim="800000"/>
            <a:headEnd/>
            <a:tailEnd/>
          </a:ln>
        </p:spPr>
        <p:txBody>
          <a:bodyPr/>
          <a:lstStyle/>
          <a:p>
            <a:fld id="{45BE4FD0-CFED-46D3-A275-7FB710220410}" type="slidenum">
              <a:rPr lang="en-US" smtClean="0"/>
              <a:pPr/>
              <a:t>1</a:t>
            </a:fld>
            <a:endParaRPr lang="en-US" dirty="0"/>
          </a:p>
        </p:txBody>
      </p:sp>
    </p:spTree>
    <p:extLst>
      <p:ext uri="{BB962C8B-B14F-4D97-AF65-F5344CB8AC3E}">
        <p14:creationId xmlns:p14="http://schemas.microsoft.com/office/powerpoint/2010/main" val="4230192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009650"/>
          </a:xfrm>
        </p:spPr>
        <p:txBody>
          <a:bodyPr/>
          <a:lstStyle/>
          <a:p>
            <a:r>
              <a:rPr lang="en-US"/>
              <a:t>Click to edit Master title style</a:t>
            </a:r>
          </a:p>
        </p:txBody>
      </p:sp>
    </p:spTree>
    <p:extLst>
      <p:ext uri="{BB962C8B-B14F-4D97-AF65-F5344CB8AC3E}">
        <p14:creationId xmlns:p14="http://schemas.microsoft.com/office/powerpoint/2010/main" val="718101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Content, and 2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59445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3600" baseline="0"/>
            </a:lvl1pPr>
          </a:lstStyle>
          <a:p>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762000" y="6797675"/>
            <a:ext cx="2133600" cy="365125"/>
          </a:xfrm>
        </p:spPr>
        <p:txBody>
          <a:bodyPr/>
          <a:lstStyle/>
          <a:p>
            <a:fld id="{906388A1-A25E-49D0-BCAD-F8C4EE824279}" type="datetimeFigureOut">
              <a:rPr lang="en-US" smtClean="0">
                <a:solidFill>
                  <a:prstClr val="black">
                    <a:tint val="75000"/>
                  </a:prstClr>
                </a:solidFill>
              </a:rPr>
              <a:pPr/>
              <a:t>3/13/2018</a:t>
            </a:fld>
            <a:endParaRPr lang="en-US">
              <a:solidFill>
                <a:prstClr val="black">
                  <a:tint val="75000"/>
                </a:prstClr>
              </a:solidFill>
            </a:endParaRPr>
          </a:p>
        </p:txBody>
      </p:sp>
    </p:spTree>
    <p:extLst>
      <p:ext uri="{BB962C8B-B14F-4D97-AF65-F5344CB8AC3E}">
        <p14:creationId xmlns:p14="http://schemas.microsoft.com/office/powerpoint/2010/main" val="526358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E1C46"/>
            </a:gs>
            <a:gs pos="100000">
              <a:srgbClr val="3366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ru-RU" dirty="0"/>
          </a:p>
        </p:txBody>
      </p:sp>
      <p:sp>
        <p:nvSpPr>
          <p:cNvPr id="1027" name="Rectangle 3"/>
          <p:cNvSpPr>
            <a:spLocks noChangeArrowheads="1"/>
          </p:cNvSpPr>
          <p:nvPr/>
        </p:nvSpPr>
        <p:spPr bwMode="auto">
          <a:xfrm>
            <a:off x="0" y="1295400"/>
            <a:ext cx="8640763" cy="36512"/>
          </a:xfrm>
          <a:prstGeom prst="rect">
            <a:avLst/>
          </a:prstGeom>
          <a:gradFill rotWithShape="1">
            <a:gsLst>
              <a:gs pos="0">
                <a:srgbClr val="D6F80C"/>
              </a:gs>
              <a:gs pos="100000">
                <a:srgbClr val="002D7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8" name="Rectangle 4"/>
          <p:cNvSpPr>
            <a:spLocks noChangeArrowheads="1"/>
          </p:cNvSpPr>
          <p:nvPr/>
        </p:nvSpPr>
        <p:spPr bwMode="auto">
          <a:xfrm>
            <a:off x="-1588" y="6640513"/>
            <a:ext cx="9144001" cy="252412"/>
          </a:xfrm>
          <a:prstGeom prst="rect">
            <a:avLst/>
          </a:prstGeom>
          <a:gradFill rotWithShape="1">
            <a:gsLst>
              <a:gs pos="0">
                <a:srgbClr val="D6F80C"/>
              </a:gs>
              <a:gs pos="100000">
                <a:srgbClr val="2966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9" name="Rectangle 5"/>
          <p:cNvSpPr>
            <a:spLocks noChangeArrowheads="1"/>
          </p:cNvSpPr>
          <p:nvPr/>
        </p:nvSpPr>
        <p:spPr bwMode="auto">
          <a:xfrm>
            <a:off x="753682" y="6685806"/>
            <a:ext cx="303480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nchor="ctr">
            <a:spAutoFit/>
          </a:bodyPr>
          <a:lstStyle/>
          <a:p>
            <a:pPr eaLnBrk="0" hangingPunct="0"/>
            <a:r>
              <a:rPr lang="en-US" sz="1000" b="1" dirty="0"/>
              <a:t>ECE 576 Power System Dynamics and Stability</a:t>
            </a:r>
          </a:p>
        </p:txBody>
      </p:sp>
      <p:sp>
        <p:nvSpPr>
          <p:cNvPr id="1030" name="Text Box 7"/>
          <p:cNvSpPr txBox="1">
            <a:spLocks noChangeArrowheads="1"/>
          </p:cNvSpPr>
          <p:nvPr/>
        </p:nvSpPr>
        <p:spPr bwMode="auto">
          <a:xfrm>
            <a:off x="3814763" y="6632575"/>
            <a:ext cx="1512887"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100" b="1" dirty="0"/>
              <a:t>March 2018</a:t>
            </a:r>
          </a:p>
        </p:txBody>
      </p:sp>
      <p:sp>
        <p:nvSpPr>
          <p:cNvPr id="1033" name="Text Box 10"/>
          <p:cNvSpPr txBox="1">
            <a:spLocks noChangeArrowheads="1"/>
          </p:cNvSpPr>
          <p:nvPr userDrawn="1"/>
        </p:nvSpPr>
        <p:spPr bwMode="auto">
          <a:xfrm>
            <a:off x="8221663" y="6529388"/>
            <a:ext cx="838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defRPr/>
            </a:pPr>
            <a:fld id="{94E28072-32CB-4B49-B57D-CE1B25FEE542}" type="slidenum">
              <a:rPr lang="en-US" sz="1800" b="1" smtClean="0">
                <a:solidFill>
                  <a:srgbClr val="FFCC00"/>
                </a:solidFill>
              </a:rPr>
              <a:pPr algn="r" eaLnBrk="1" hangingPunct="1">
                <a:spcBef>
                  <a:spcPct val="50000"/>
                </a:spcBef>
                <a:defRPr/>
              </a:pPr>
              <a:t>‹#›</a:t>
            </a:fld>
            <a:endParaRPr lang="en-US" sz="1800" b="1" dirty="0">
              <a:solidFill>
                <a:srgbClr val="FFCC00"/>
              </a:solidFill>
            </a:endParaRPr>
          </a:p>
        </p:txBody>
      </p:sp>
      <p:pic>
        <p:nvPicPr>
          <p:cNvPr id="8" name="Picture 9">
            <a:extLst>
              <a:ext uri="{FF2B5EF4-FFF2-40B4-BE49-F238E27FC236}">
                <a16:creationId xmlns:a16="http://schemas.microsoft.com/office/drawing/2014/main" id="{48D54801-F407-45A9-AC1E-5C6570D3140D}"/>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r="24806"/>
          <a:stretch>
            <a:fillRect/>
          </a:stretch>
        </p:blipFill>
        <p:spPr bwMode="auto">
          <a:xfrm>
            <a:off x="338939" y="6327404"/>
            <a:ext cx="388467" cy="515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Lst>
  <p:hf hdr="0" ftr="0" dt="0"/>
  <p:txStyles>
    <p:titleStyle>
      <a:lvl1pPr algn="l" rtl="0" eaLnBrk="0" fontAlgn="base" hangingPunct="0">
        <a:spcBef>
          <a:spcPct val="0"/>
        </a:spcBef>
        <a:spcAft>
          <a:spcPct val="0"/>
        </a:spcAft>
        <a:defRPr sz="2800" b="1">
          <a:solidFill>
            <a:srgbClr val="D5D505"/>
          </a:solidFill>
          <a:latin typeface="+mj-lt"/>
          <a:ea typeface="+mj-ea"/>
          <a:cs typeface="+mj-cs"/>
        </a:defRPr>
      </a:lvl1pPr>
      <a:lvl2pPr algn="l" rtl="0" eaLnBrk="0" fontAlgn="base" hangingPunct="0">
        <a:spcBef>
          <a:spcPct val="0"/>
        </a:spcBef>
        <a:spcAft>
          <a:spcPct val="0"/>
        </a:spcAft>
        <a:defRPr sz="3600" b="1">
          <a:solidFill>
            <a:srgbClr val="D5D505"/>
          </a:solidFill>
          <a:latin typeface="Arial" charset="0"/>
        </a:defRPr>
      </a:lvl2pPr>
      <a:lvl3pPr algn="l" rtl="0" eaLnBrk="0" fontAlgn="base" hangingPunct="0">
        <a:spcBef>
          <a:spcPct val="0"/>
        </a:spcBef>
        <a:spcAft>
          <a:spcPct val="0"/>
        </a:spcAft>
        <a:defRPr sz="3600" b="1">
          <a:solidFill>
            <a:srgbClr val="D5D505"/>
          </a:solidFill>
          <a:latin typeface="Arial" charset="0"/>
        </a:defRPr>
      </a:lvl3pPr>
      <a:lvl4pPr algn="l" rtl="0" eaLnBrk="0" fontAlgn="base" hangingPunct="0">
        <a:spcBef>
          <a:spcPct val="0"/>
        </a:spcBef>
        <a:spcAft>
          <a:spcPct val="0"/>
        </a:spcAft>
        <a:defRPr sz="3600" b="1">
          <a:solidFill>
            <a:srgbClr val="D5D505"/>
          </a:solidFill>
          <a:latin typeface="Arial" charset="0"/>
        </a:defRPr>
      </a:lvl4pPr>
      <a:lvl5pPr algn="l" rtl="0" eaLnBrk="0" fontAlgn="base" hangingPunct="0">
        <a:spcBef>
          <a:spcPct val="0"/>
        </a:spcBef>
        <a:spcAft>
          <a:spcPct val="0"/>
        </a:spcAft>
        <a:defRPr sz="3600" b="1">
          <a:solidFill>
            <a:srgbClr val="D5D505"/>
          </a:solidFill>
          <a:latin typeface="Arial" charset="0"/>
        </a:defRPr>
      </a:lvl5pPr>
      <a:lvl6pPr marL="457200" algn="l" rtl="0" fontAlgn="base">
        <a:spcBef>
          <a:spcPct val="0"/>
        </a:spcBef>
        <a:spcAft>
          <a:spcPct val="0"/>
        </a:spcAft>
        <a:defRPr sz="3600" b="1">
          <a:solidFill>
            <a:srgbClr val="D5D505"/>
          </a:solidFill>
          <a:latin typeface="Arial" charset="0"/>
        </a:defRPr>
      </a:lvl6pPr>
      <a:lvl7pPr marL="914400" algn="l" rtl="0" fontAlgn="base">
        <a:spcBef>
          <a:spcPct val="0"/>
        </a:spcBef>
        <a:spcAft>
          <a:spcPct val="0"/>
        </a:spcAft>
        <a:defRPr sz="3600" b="1">
          <a:solidFill>
            <a:srgbClr val="D5D505"/>
          </a:solidFill>
          <a:latin typeface="Arial" charset="0"/>
        </a:defRPr>
      </a:lvl7pPr>
      <a:lvl8pPr marL="1371600" algn="l" rtl="0" fontAlgn="base">
        <a:spcBef>
          <a:spcPct val="0"/>
        </a:spcBef>
        <a:spcAft>
          <a:spcPct val="0"/>
        </a:spcAft>
        <a:defRPr sz="3600" b="1">
          <a:solidFill>
            <a:srgbClr val="D5D505"/>
          </a:solidFill>
          <a:latin typeface="Arial" charset="0"/>
        </a:defRPr>
      </a:lvl8pPr>
      <a:lvl9pPr marL="1828800" algn="l" rtl="0" fontAlgn="base">
        <a:spcBef>
          <a:spcPct val="0"/>
        </a:spcBef>
        <a:spcAft>
          <a:spcPct val="0"/>
        </a:spcAft>
        <a:defRPr sz="3600" b="1">
          <a:solidFill>
            <a:srgbClr val="D5D505"/>
          </a:solidFill>
          <a:latin typeface="Arial" charset="0"/>
        </a:defRPr>
      </a:lvl9pPr>
    </p:titleStyle>
    <p:bodyStyle>
      <a:lvl1pPr marL="342900" indent="-342900" algn="l" rtl="0" eaLnBrk="0" fontAlgn="base" hangingPunct="0">
        <a:spcBef>
          <a:spcPct val="20000"/>
        </a:spcBef>
        <a:spcAft>
          <a:spcPct val="0"/>
        </a:spcAft>
        <a:buChar char="•"/>
        <a:defRPr sz="2400" b="1">
          <a:solidFill>
            <a:srgbClr val="FFCC00"/>
          </a:solidFill>
          <a:latin typeface="+mn-lt"/>
          <a:ea typeface="+mn-ea"/>
          <a:cs typeface="+mn-cs"/>
        </a:defRPr>
      </a:lvl1pPr>
      <a:lvl2pPr marL="742950" indent="-285750" algn="l" rtl="0" eaLnBrk="0" fontAlgn="base" hangingPunct="0">
        <a:spcBef>
          <a:spcPct val="20000"/>
        </a:spcBef>
        <a:spcAft>
          <a:spcPct val="0"/>
        </a:spcAft>
        <a:buChar char="–"/>
        <a:defRPr sz="2800">
          <a:solidFill>
            <a:srgbClr val="FF9900"/>
          </a:solidFill>
          <a:latin typeface="+mn-lt"/>
        </a:defRPr>
      </a:lvl2pPr>
      <a:lvl3pPr marL="1143000" indent="-228600" algn="l" rtl="0" eaLnBrk="0" fontAlgn="base" hangingPunct="0">
        <a:spcBef>
          <a:spcPct val="20000"/>
        </a:spcBef>
        <a:spcAft>
          <a:spcPct val="0"/>
        </a:spcAft>
        <a:buChar char="•"/>
        <a:defRPr sz="2400">
          <a:solidFill>
            <a:srgbClr val="FF9900"/>
          </a:solidFill>
          <a:latin typeface="+mn-lt"/>
        </a:defRPr>
      </a:lvl3pPr>
      <a:lvl4pPr marL="1600200" indent="-228600" algn="l" rtl="0" eaLnBrk="0" fontAlgn="base" hangingPunct="0">
        <a:spcBef>
          <a:spcPct val="20000"/>
        </a:spcBef>
        <a:spcAft>
          <a:spcPct val="0"/>
        </a:spcAft>
        <a:buChar char="–"/>
        <a:defRPr sz="2000">
          <a:solidFill>
            <a:srgbClr val="FF9900"/>
          </a:solidFill>
          <a:latin typeface="+mn-lt"/>
        </a:defRPr>
      </a:lvl4pPr>
      <a:lvl5pPr marL="2057400" indent="-228600" algn="l" rtl="0" eaLnBrk="0" fontAlgn="base" hangingPunct="0">
        <a:spcBef>
          <a:spcPct val="20000"/>
        </a:spcBef>
        <a:spcAft>
          <a:spcPct val="0"/>
        </a:spcAft>
        <a:buChar char="»"/>
        <a:defRPr sz="2000">
          <a:solidFill>
            <a:srgbClr val="FF9900"/>
          </a:solidFill>
          <a:latin typeface="+mn-lt"/>
        </a:defRPr>
      </a:lvl5pPr>
      <a:lvl6pPr marL="2514600" indent="-228600" algn="l" rtl="0" fontAlgn="base">
        <a:spcBef>
          <a:spcPct val="20000"/>
        </a:spcBef>
        <a:spcAft>
          <a:spcPct val="0"/>
        </a:spcAft>
        <a:defRPr sz="2000">
          <a:solidFill>
            <a:srgbClr val="FF9900"/>
          </a:solidFill>
          <a:latin typeface="+mn-lt"/>
        </a:defRPr>
      </a:lvl6pPr>
      <a:lvl7pPr marL="2971800" indent="-228600" algn="l" rtl="0" fontAlgn="base">
        <a:spcBef>
          <a:spcPct val="20000"/>
        </a:spcBef>
        <a:spcAft>
          <a:spcPct val="0"/>
        </a:spcAft>
        <a:defRPr sz="2000">
          <a:solidFill>
            <a:srgbClr val="FF9900"/>
          </a:solidFill>
          <a:latin typeface="+mn-lt"/>
        </a:defRPr>
      </a:lvl7pPr>
      <a:lvl8pPr marL="3429000" indent="-228600" algn="l" rtl="0" fontAlgn="base">
        <a:spcBef>
          <a:spcPct val="20000"/>
        </a:spcBef>
        <a:spcAft>
          <a:spcPct val="0"/>
        </a:spcAft>
        <a:defRPr sz="2000">
          <a:solidFill>
            <a:srgbClr val="FF9900"/>
          </a:solidFill>
          <a:latin typeface="+mn-lt"/>
        </a:defRPr>
      </a:lvl8pPr>
      <a:lvl9pPr marL="3886200" indent="-228600" algn="l" rtl="0" fontAlgn="base">
        <a:spcBef>
          <a:spcPct val="20000"/>
        </a:spcBef>
        <a:spcAft>
          <a:spcPct val="0"/>
        </a:spcAft>
        <a:defRPr sz="2000">
          <a:solidFill>
            <a:srgbClr val="FF99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8.wmf"/><Relationship Id="rId5" Type="http://schemas.openxmlformats.org/officeDocument/2006/relationships/oleObject" Target="../embeddings/oleObject13.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2.wmf"/><Relationship Id="rId5" Type="http://schemas.openxmlformats.org/officeDocument/2006/relationships/oleObject" Target="../embeddings/oleObject17.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19.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0.bin"/><Relationship Id="rId7" Type="http://schemas.openxmlformats.org/officeDocument/2006/relationships/image" Target="../media/image27.pn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6.wmf"/><Relationship Id="rId5" Type="http://schemas.openxmlformats.org/officeDocument/2006/relationships/oleObject" Target="../embeddings/oleObject21.bin"/><Relationship Id="rId4" Type="http://schemas.openxmlformats.org/officeDocument/2006/relationships/image" Target="../media/image25.wmf"/></Relationships>
</file>

<file path=ppt/slides/_rels/slide13.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oleObject" Target="../embeddings/oleObject22.bin"/><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3.bin"/><Relationship Id="rId5" Type="http://schemas.openxmlformats.org/officeDocument/2006/relationships/image" Target="../media/image30.png"/><Relationship Id="rId4" Type="http://schemas.openxmlformats.org/officeDocument/2006/relationships/image" Target="../media/image28.wmf"/></Relationships>
</file>

<file path=ppt/slides/_rels/slide14.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8.wmf"/><Relationship Id="rId3" Type="http://schemas.openxmlformats.org/officeDocument/2006/relationships/image" Target="../media/image9.jpeg"/><Relationship Id="rId7" Type="http://schemas.openxmlformats.org/officeDocument/2006/relationships/image" Target="../media/image5.wmf"/><Relationship Id="rId12"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wmf"/><Relationship Id="rId5" Type="http://schemas.openxmlformats.org/officeDocument/2006/relationships/image" Target="../media/image4.wmf"/><Relationship Id="rId15" Type="http://schemas.openxmlformats.org/officeDocument/2006/relationships/image" Target="../media/image11.png"/><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6.wmf"/><Relationship Id="rId14"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3.wmf"/><Relationship Id="rId5" Type="http://schemas.openxmlformats.org/officeDocument/2006/relationships/oleObject" Target="../embeddings/oleObject7.bin"/><Relationship Id="rId4" Type="http://schemas.openxmlformats.org/officeDocument/2006/relationships/image" Target="../media/image12.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9.jpeg"/><Relationship Id="rId4" Type="http://schemas.openxmlformats.org/officeDocument/2006/relationships/image" Target="../media/image15.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7" Type="http://schemas.openxmlformats.org/officeDocument/2006/relationships/image" Target="../media/image16.wmf"/><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image" Target="../media/image9.jpeg"/><Relationship Id="rId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2"/>
          <p:cNvSpPr>
            <a:spLocks noGrp="1" noChangeArrowheads="1"/>
          </p:cNvSpPr>
          <p:nvPr>
            <p:ph type="ctrTitle"/>
          </p:nvPr>
        </p:nvSpPr>
        <p:spPr>
          <a:xfrm>
            <a:off x="27582" y="0"/>
            <a:ext cx="9144000" cy="1371600"/>
          </a:xfrm>
          <a:noFill/>
        </p:spPr>
        <p:txBody>
          <a:bodyPr anchor="ctr">
            <a:normAutofit/>
          </a:bodyPr>
          <a:lstStyle/>
          <a:p>
            <a:pPr algn="ctr" eaLnBrk="1" hangingPunct="1">
              <a:spcBef>
                <a:spcPct val="50000"/>
              </a:spcBef>
            </a:pPr>
            <a:r>
              <a:rPr lang="en-US" altLang="en-US" sz="2800" dirty="0"/>
              <a:t>ECE 576 </a:t>
            </a:r>
            <a:br>
              <a:rPr lang="en-US" altLang="en-US" sz="2800" dirty="0"/>
            </a:br>
            <a:r>
              <a:rPr lang="en-US" altLang="en-US" sz="2800" dirty="0"/>
              <a:t>Power System Dynamics and Stability</a:t>
            </a:r>
          </a:p>
        </p:txBody>
      </p:sp>
      <p:sp>
        <p:nvSpPr>
          <p:cNvPr id="5" name="Subtitle 2"/>
          <p:cNvSpPr>
            <a:spLocks noGrp="1"/>
          </p:cNvSpPr>
          <p:nvPr>
            <p:ph type="subTitle" idx="1"/>
          </p:nvPr>
        </p:nvSpPr>
        <p:spPr>
          <a:xfrm>
            <a:off x="290775" y="4419600"/>
            <a:ext cx="8534400" cy="1752600"/>
          </a:xfrm>
        </p:spPr>
        <p:txBody>
          <a:bodyPr>
            <a:normAutofit fontScale="77500" lnSpcReduction="20000"/>
          </a:bodyPr>
          <a:lstStyle/>
          <a:p>
            <a:r>
              <a:rPr lang="en-US" sz="3600" dirty="0">
                <a:solidFill>
                  <a:srgbClr val="FFFF00"/>
                </a:solidFill>
                <a:latin typeface="+mj-lt"/>
                <a:ea typeface="+mj-ea"/>
                <a:cs typeface="+mj-cs"/>
              </a:rPr>
              <a:t>Dr. Karl Reinhard</a:t>
            </a:r>
          </a:p>
          <a:p>
            <a:r>
              <a:rPr lang="en-US" sz="3600" dirty="0">
                <a:solidFill>
                  <a:srgbClr val="FFFF00"/>
                </a:solidFill>
                <a:latin typeface="+mj-lt"/>
                <a:ea typeface="+mj-ea"/>
                <a:cs typeface="+mj-cs"/>
              </a:rPr>
              <a:t>Dept. of Electrical and Computer Engineering</a:t>
            </a:r>
          </a:p>
          <a:p>
            <a:r>
              <a:rPr lang="en-US" sz="3600" dirty="0">
                <a:solidFill>
                  <a:srgbClr val="FFFF00"/>
                </a:solidFill>
                <a:latin typeface="+mj-lt"/>
                <a:ea typeface="+mj-ea"/>
                <a:cs typeface="+mj-cs"/>
              </a:rPr>
              <a:t>University of Illinois at Urbana-Champaign</a:t>
            </a:r>
          </a:p>
          <a:p>
            <a:r>
              <a:rPr lang="en-US" sz="3600" dirty="0">
                <a:solidFill>
                  <a:srgbClr val="FFFF00"/>
                </a:solidFill>
                <a:latin typeface="+mj-lt"/>
                <a:ea typeface="+mj-ea"/>
                <a:cs typeface="+mj-cs"/>
              </a:rPr>
              <a:t>reinhrd2@illinois.edu</a:t>
            </a:r>
          </a:p>
        </p:txBody>
      </p:sp>
      <p:sp>
        <p:nvSpPr>
          <p:cNvPr id="2" name="Rectangle 1"/>
          <p:cNvSpPr/>
          <p:nvPr/>
        </p:nvSpPr>
        <p:spPr>
          <a:xfrm>
            <a:off x="450187" y="2667000"/>
            <a:ext cx="8243625" cy="584775"/>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sz="3200" b="1" dirty="0">
                <a:solidFill>
                  <a:srgbClr val="FFC000"/>
                </a:solidFill>
                <a:latin typeface="+mj-lt"/>
                <a:ea typeface="+mj-ea"/>
                <a:cs typeface="+mj-cs"/>
              </a:rPr>
              <a:t>Introduction to Power Flow Analysis</a:t>
            </a:r>
          </a:p>
        </p:txBody>
      </p:sp>
    </p:spTree>
    <p:extLst>
      <p:ext uri="{BB962C8B-B14F-4D97-AF65-F5344CB8AC3E}">
        <p14:creationId xmlns:p14="http://schemas.microsoft.com/office/powerpoint/2010/main" val="3404228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306388"/>
            <a:ext cx="8229600" cy="854075"/>
          </a:xfrm>
        </p:spPr>
        <p:txBody>
          <a:bodyPr/>
          <a:lstStyle/>
          <a:p>
            <a:r>
              <a:rPr lang="en-US" dirty="0"/>
              <a:t>Power-flow Analysis Equations</a:t>
            </a:r>
          </a:p>
        </p:txBody>
      </p:sp>
      <p:sp>
        <p:nvSpPr>
          <p:cNvPr id="11267" name="TextBox 2"/>
          <p:cNvSpPr txBox="1">
            <a:spLocks noChangeArrowheads="1"/>
          </p:cNvSpPr>
          <p:nvPr/>
        </p:nvSpPr>
        <p:spPr bwMode="auto">
          <a:xfrm>
            <a:off x="228600" y="1452563"/>
            <a:ext cx="8763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a:solidFill>
                  <a:srgbClr val="FFFF00"/>
                </a:solidFill>
              </a:rPr>
              <a:t>However, </a:t>
            </a:r>
            <a:r>
              <a:rPr lang="en-US">
                <a:solidFill>
                  <a:schemeClr val="bg1"/>
                </a:solidFill>
              </a:rPr>
              <a:t>real loads are specified in terms of real and reactive powers</a:t>
            </a:r>
            <a:r>
              <a:rPr lang="en-US">
                <a:solidFill>
                  <a:srgbClr val="FFFF00"/>
                </a:solidFill>
              </a:rPr>
              <a:t>, not as currents. The relationship between per-unit real and reactive power supplied to the system at a bus and the per-unit current injected into the system at that bus is:</a:t>
            </a:r>
            <a:endParaRPr lang="en-US">
              <a:solidFill>
                <a:srgbClr val="FFFF00"/>
              </a:solidFill>
              <a:sym typeface="Symbol" pitchFamily="18" charset="2"/>
            </a:endParaRPr>
          </a:p>
        </p:txBody>
      </p:sp>
      <p:graphicFrame>
        <p:nvGraphicFramePr>
          <p:cNvPr id="11268" name="Object 2"/>
          <p:cNvGraphicFramePr>
            <a:graphicFrameLocks noChangeAspect="1"/>
          </p:cNvGraphicFramePr>
          <p:nvPr/>
        </p:nvGraphicFramePr>
        <p:xfrm>
          <a:off x="3395663" y="2438400"/>
          <a:ext cx="2319337" cy="496888"/>
        </p:xfrm>
        <a:graphic>
          <a:graphicData uri="http://schemas.openxmlformats.org/presentationml/2006/ole">
            <mc:AlternateContent xmlns:mc="http://schemas.openxmlformats.org/markup-compatibility/2006">
              <mc:Choice xmlns:v="urn:schemas-microsoft-com:vml" Requires="v">
                <p:oleObj spid="_x0000_s11374" name="Equation" r:id="rId3" imgW="1066800" imgH="228600" progId="Equation.DSMT4">
                  <p:embed/>
                </p:oleObj>
              </mc:Choice>
              <mc:Fallback>
                <p:oleObj name="Equation" r:id="rId3" imgW="1066800" imgH="2286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5663" y="2438400"/>
                        <a:ext cx="2319337"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69" name="TextBox 2"/>
          <p:cNvSpPr txBox="1">
            <a:spLocks noChangeArrowheads="1"/>
          </p:cNvSpPr>
          <p:nvPr/>
        </p:nvSpPr>
        <p:spPr bwMode="auto">
          <a:xfrm>
            <a:off x="228600" y="2962275"/>
            <a:ext cx="8763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a:solidFill>
                  <a:srgbClr val="FFFF00"/>
                </a:solidFill>
              </a:rPr>
              <a:t>where </a:t>
            </a:r>
            <a:r>
              <a:rPr lang="en-US" i="1">
                <a:solidFill>
                  <a:srgbClr val="FFFF00"/>
                </a:solidFill>
              </a:rPr>
              <a:t>V</a:t>
            </a:r>
            <a:r>
              <a:rPr lang="en-US">
                <a:solidFill>
                  <a:srgbClr val="FFFF00"/>
                </a:solidFill>
              </a:rPr>
              <a:t> is the per-unit voltage at the bus; </a:t>
            </a:r>
            <a:r>
              <a:rPr lang="en-US" i="1">
                <a:solidFill>
                  <a:srgbClr val="FFFF00"/>
                </a:solidFill>
              </a:rPr>
              <a:t>I*</a:t>
            </a:r>
            <a:r>
              <a:rPr lang="en-US">
                <a:solidFill>
                  <a:srgbClr val="FFFF00"/>
                </a:solidFill>
              </a:rPr>
              <a:t> - complex conjugate of the per-unit current injected at the bus; P and Q are per-unit real and reactive powers. Therefore, for instance, the current injected at bus 2 can be found as</a:t>
            </a:r>
            <a:endParaRPr lang="en-US">
              <a:solidFill>
                <a:srgbClr val="FFFF00"/>
              </a:solidFill>
              <a:sym typeface="Symbol" pitchFamily="18" charset="2"/>
            </a:endParaRPr>
          </a:p>
        </p:txBody>
      </p:sp>
      <p:graphicFrame>
        <p:nvGraphicFramePr>
          <p:cNvPr id="11270" name="Object 3"/>
          <p:cNvGraphicFramePr>
            <a:graphicFrameLocks noChangeAspect="1"/>
          </p:cNvGraphicFramePr>
          <p:nvPr>
            <p:extLst>
              <p:ext uri="{D42A27DB-BD31-4B8C-83A1-F6EECF244321}">
                <p14:modId xmlns:p14="http://schemas.microsoft.com/office/powerpoint/2010/main" val="3582944277"/>
              </p:ext>
            </p:extLst>
          </p:nvPr>
        </p:nvGraphicFramePr>
        <p:xfrm>
          <a:off x="960438" y="3795713"/>
          <a:ext cx="7162800" cy="1071562"/>
        </p:xfrm>
        <a:graphic>
          <a:graphicData uri="http://schemas.openxmlformats.org/presentationml/2006/ole">
            <mc:AlternateContent xmlns:mc="http://schemas.openxmlformats.org/markup-compatibility/2006">
              <mc:Choice xmlns:v="urn:schemas-microsoft-com:vml" Requires="v">
                <p:oleObj spid="_x0000_s11375" name="Equation" r:id="rId5" imgW="3479760" imgH="520560" progId="Equation.DSMT4">
                  <p:embed/>
                </p:oleObj>
              </mc:Choice>
              <mc:Fallback>
                <p:oleObj name="Equation" r:id="rId5" imgW="3479760" imgH="520560" progId="Equation.DSMT4">
                  <p:embed/>
                  <p:pic>
                    <p:nvPicPr>
                      <p:cNvPr id="0" name="Object 3"/>
                      <p:cNvPicPr>
                        <a:picLocks noChangeAspect="1" noChangeArrowheads="1"/>
                      </p:cNvPicPr>
                      <p:nvPr/>
                    </p:nvPicPr>
                    <p:blipFill>
                      <a:blip r:embed="rId6"/>
                      <a:srcRect/>
                      <a:stretch>
                        <a:fillRect/>
                      </a:stretch>
                    </p:blipFill>
                    <p:spPr bwMode="auto">
                      <a:xfrm>
                        <a:off x="960438" y="3795713"/>
                        <a:ext cx="7162800" cy="1071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71" name="Text Box 30"/>
          <p:cNvSpPr txBox="1">
            <a:spLocks noChangeArrowheads="1"/>
          </p:cNvSpPr>
          <p:nvPr/>
        </p:nvSpPr>
        <p:spPr bwMode="auto">
          <a:xfrm>
            <a:off x="8153400" y="2562225"/>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a:solidFill>
                  <a:schemeClr val="folHlink"/>
                </a:solidFill>
              </a:rPr>
              <a:t>(4)</a:t>
            </a:r>
          </a:p>
        </p:txBody>
      </p:sp>
      <p:sp>
        <p:nvSpPr>
          <p:cNvPr id="11272" name="Text Box 30"/>
          <p:cNvSpPr txBox="1">
            <a:spLocks noChangeArrowheads="1"/>
          </p:cNvSpPr>
          <p:nvPr/>
        </p:nvSpPr>
        <p:spPr bwMode="auto">
          <a:xfrm>
            <a:off x="8153400" y="41529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a:solidFill>
                  <a:schemeClr val="folHlink"/>
                </a:solidFill>
              </a:rPr>
              <a:t>(5)</a:t>
            </a:r>
          </a:p>
        </p:txBody>
      </p:sp>
      <p:sp>
        <p:nvSpPr>
          <p:cNvPr id="11273" name="TextBox 2"/>
          <p:cNvSpPr txBox="1">
            <a:spLocks noChangeArrowheads="1"/>
          </p:cNvSpPr>
          <p:nvPr/>
        </p:nvSpPr>
        <p:spPr bwMode="auto">
          <a:xfrm>
            <a:off x="228600" y="4791075"/>
            <a:ext cx="876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dirty="0">
                <a:solidFill>
                  <a:srgbClr val="FFFF00"/>
                </a:solidFill>
              </a:rPr>
              <a:t>Substituting </a:t>
            </a:r>
            <a:r>
              <a:rPr lang="en-US" dirty="0">
                <a:solidFill>
                  <a:srgbClr val="92D050"/>
                </a:solidFill>
              </a:rPr>
              <a:t>(5)</a:t>
            </a:r>
            <a:r>
              <a:rPr lang="en-US" dirty="0">
                <a:solidFill>
                  <a:srgbClr val="FFFF00"/>
                </a:solidFill>
              </a:rPr>
              <a:t> into </a:t>
            </a:r>
            <a:r>
              <a:rPr lang="en-US" dirty="0">
                <a:solidFill>
                  <a:srgbClr val="92D050"/>
                </a:solidFill>
              </a:rPr>
              <a:t>(3)</a:t>
            </a:r>
            <a:r>
              <a:rPr lang="en-US" dirty="0">
                <a:solidFill>
                  <a:srgbClr val="FFFF00"/>
                </a:solidFill>
              </a:rPr>
              <a:t>, we obtain</a:t>
            </a:r>
            <a:endParaRPr lang="en-US" dirty="0">
              <a:solidFill>
                <a:srgbClr val="FFFF00"/>
              </a:solidFill>
              <a:sym typeface="Symbol" pitchFamily="18" charset="2"/>
            </a:endParaRPr>
          </a:p>
        </p:txBody>
      </p:sp>
      <p:graphicFrame>
        <p:nvGraphicFramePr>
          <p:cNvPr id="11274" name="Object 4"/>
          <p:cNvGraphicFramePr>
            <a:graphicFrameLocks noGrp="1" noChangeAspect="1"/>
          </p:cNvGraphicFramePr>
          <p:nvPr>
            <p:extLst>
              <p:ext uri="{D42A27DB-BD31-4B8C-83A1-F6EECF244321}">
                <p14:modId xmlns:p14="http://schemas.microsoft.com/office/powerpoint/2010/main" val="3058785927"/>
              </p:ext>
            </p:extLst>
          </p:nvPr>
        </p:nvGraphicFramePr>
        <p:xfrm>
          <a:off x="1397000" y="5235575"/>
          <a:ext cx="6122988" cy="1274763"/>
        </p:xfrm>
        <a:graphic>
          <a:graphicData uri="http://schemas.openxmlformats.org/presentationml/2006/ole">
            <mc:AlternateContent xmlns:mc="http://schemas.openxmlformats.org/markup-compatibility/2006">
              <mc:Choice xmlns:v="urn:schemas-microsoft-com:vml" Requires="v">
                <p:oleObj spid="_x0000_s11376" name="Equation" r:id="rId7" imgW="2476440" imgH="520560" progId="Equation.DSMT4">
                  <p:embed/>
                </p:oleObj>
              </mc:Choice>
              <mc:Fallback>
                <p:oleObj name="Equation" r:id="rId7" imgW="2476440" imgH="520560" progId="Equation.DSMT4">
                  <p:embed/>
                  <p:pic>
                    <p:nvPicPr>
                      <p:cNvPr id="0" name="Object 4"/>
                      <p:cNvPicPr>
                        <a:picLocks noGrp="1" noChangeAspect="1" noChangeArrowheads="1"/>
                      </p:cNvPicPr>
                      <p:nvPr/>
                    </p:nvPicPr>
                    <p:blipFill>
                      <a:blip r:embed="rId8"/>
                      <a:srcRect/>
                      <a:stretch>
                        <a:fillRect/>
                      </a:stretch>
                    </p:blipFill>
                    <p:spPr bwMode="auto">
                      <a:xfrm>
                        <a:off x="1397000" y="5235575"/>
                        <a:ext cx="6122988" cy="1274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75" name="Text Box 30"/>
          <p:cNvSpPr txBox="1">
            <a:spLocks noChangeArrowheads="1"/>
          </p:cNvSpPr>
          <p:nvPr/>
        </p:nvSpPr>
        <p:spPr bwMode="auto">
          <a:xfrm>
            <a:off x="8153400" y="5534025"/>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a:solidFill>
                  <a:schemeClr val="folHlink"/>
                </a:solidFill>
              </a:rPr>
              <a:t>(6)</a:t>
            </a:r>
          </a:p>
        </p:txBody>
      </p:sp>
      <p:graphicFrame>
        <p:nvGraphicFramePr>
          <p:cNvPr id="12" name="Object 4"/>
          <p:cNvGraphicFramePr>
            <a:graphicFrameLocks noGrp="1" noChangeAspect="1"/>
          </p:cNvGraphicFramePr>
          <p:nvPr>
            <p:extLst>
              <p:ext uri="{D42A27DB-BD31-4B8C-83A1-F6EECF244321}">
                <p14:modId xmlns:p14="http://schemas.microsoft.com/office/powerpoint/2010/main" val="3634985970"/>
              </p:ext>
            </p:extLst>
          </p:nvPr>
        </p:nvGraphicFramePr>
        <p:xfrm>
          <a:off x="762000" y="5334000"/>
          <a:ext cx="7475538" cy="746125"/>
        </p:xfrm>
        <a:graphic>
          <a:graphicData uri="http://schemas.openxmlformats.org/presentationml/2006/ole">
            <mc:AlternateContent xmlns:mc="http://schemas.openxmlformats.org/markup-compatibility/2006">
              <mc:Choice xmlns:v="urn:schemas-microsoft-com:vml" Requires="v">
                <p:oleObj spid="_x0000_s11377" name="Equation" r:id="rId9" imgW="3022560" imgH="304560" progId="Equation.DSMT4">
                  <p:embed/>
                </p:oleObj>
              </mc:Choice>
              <mc:Fallback>
                <p:oleObj name="Equation" r:id="rId9" imgW="3022560" imgH="304560" progId="Equation.DSMT4">
                  <p:embed/>
                  <p:pic>
                    <p:nvPicPr>
                      <p:cNvPr id="0" name=""/>
                      <p:cNvPicPr>
                        <a:picLocks noGrp="1" noChangeAspect="1" noChangeArrowheads="1"/>
                      </p:cNvPicPr>
                      <p:nvPr/>
                    </p:nvPicPr>
                    <p:blipFill>
                      <a:blip r:embed="rId10"/>
                      <a:srcRect/>
                      <a:stretch>
                        <a:fillRect/>
                      </a:stretch>
                    </p:blipFill>
                    <p:spPr bwMode="auto">
                      <a:xfrm>
                        <a:off x="762000" y="5334000"/>
                        <a:ext cx="7475538" cy="74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11274"/>
                                        </p:tgtEl>
                                        <p:attrNameLst>
                                          <p:attrName>ppt_x</p:attrName>
                                        </p:attrNameLst>
                                      </p:cBhvr>
                                      <p:tavLst>
                                        <p:tav tm="0">
                                          <p:val>
                                            <p:strVal val="ppt_x"/>
                                          </p:val>
                                        </p:tav>
                                        <p:tav tm="100000">
                                          <p:val>
                                            <p:strVal val="ppt_x"/>
                                          </p:val>
                                        </p:tav>
                                      </p:tavLst>
                                    </p:anim>
                                    <p:anim calcmode="lin" valueType="num">
                                      <p:cBhvr additive="base">
                                        <p:cTn id="7" dur="500"/>
                                        <p:tgtEl>
                                          <p:spTgt spid="11274"/>
                                        </p:tgtEl>
                                        <p:attrNameLst>
                                          <p:attrName>ppt_y</p:attrName>
                                        </p:attrNameLst>
                                      </p:cBhvr>
                                      <p:tavLst>
                                        <p:tav tm="0">
                                          <p:val>
                                            <p:strVal val="ppt_y"/>
                                          </p:val>
                                        </p:tav>
                                        <p:tav tm="100000">
                                          <p:val>
                                            <p:strVal val="1+ppt_h/2"/>
                                          </p:val>
                                        </p:tav>
                                      </p:tavLst>
                                    </p:anim>
                                    <p:set>
                                      <p:cBhvr>
                                        <p:cTn id="8" dur="1" fill="hold">
                                          <p:stCondLst>
                                            <p:cond delay="499"/>
                                          </p:stCondLst>
                                        </p:cTn>
                                        <p:tgtEl>
                                          <p:spTgt spid="1127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306388"/>
            <a:ext cx="8229600" cy="854075"/>
          </a:xfrm>
        </p:spPr>
        <p:txBody>
          <a:bodyPr/>
          <a:lstStyle/>
          <a:p>
            <a:r>
              <a:rPr lang="en-US" dirty="0"/>
              <a:t>Power-flow Analysis Equations</a:t>
            </a:r>
          </a:p>
        </p:txBody>
      </p:sp>
      <p:sp>
        <p:nvSpPr>
          <p:cNvPr id="11275" name="Text Box 30"/>
          <p:cNvSpPr txBox="1">
            <a:spLocks noChangeArrowheads="1"/>
          </p:cNvSpPr>
          <p:nvPr/>
        </p:nvSpPr>
        <p:spPr bwMode="auto">
          <a:xfrm>
            <a:off x="8153400" y="5534025"/>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a:solidFill>
                  <a:srgbClr val="99CC00"/>
                </a:solidFill>
              </a:rPr>
              <a:t>(6)</a:t>
            </a:r>
          </a:p>
        </p:txBody>
      </p:sp>
      <p:graphicFrame>
        <p:nvGraphicFramePr>
          <p:cNvPr id="12" name="Object 4"/>
          <p:cNvGraphicFramePr>
            <a:graphicFrameLocks noGrp="1" noChangeAspect="1"/>
          </p:cNvGraphicFramePr>
          <p:nvPr>
            <p:extLst>
              <p:ext uri="{D42A27DB-BD31-4B8C-83A1-F6EECF244321}">
                <p14:modId xmlns:p14="http://schemas.microsoft.com/office/powerpoint/2010/main" val="3543497222"/>
              </p:ext>
            </p:extLst>
          </p:nvPr>
        </p:nvGraphicFramePr>
        <p:xfrm>
          <a:off x="228600" y="1373188"/>
          <a:ext cx="7985126" cy="723900"/>
        </p:xfrm>
        <a:graphic>
          <a:graphicData uri="http://schemas.openxmlformats.org/presentationml/2006/ole">
            <mc:AlternateContent xmlns:mc="http://schemas.openxmlformats.org/markup-compatibility/2006">
              <mc:Choice xmlns:v="urn:schemas-microsoft-com:vml" Requires="v">
                <p:oleObj spid="_x0000_s31834" name="Equation" r:id="rId3" imgW="3327120" imgH="304560" progId="Equation.DSMT4">
                  <p:embed/>
                </p:oleObj>
              </mc:Choice>
              <mc:Fallback>
                <p:oleObj name="Equation" r:id="rId3" imgW="3327120" imgH="304560" progId="Equation.DSMT4">
                  <p:embed/>
                  <p:pic>
                    <p:nvPicPr>
                      <p:cNvPr id="0" name=""/>
                      <p:cNvPicPr>
                        <a:picLocks noGrp="1" noChangeAspect="1" noChangeArrowheads="1"/>
                      </p:cNvPicPr>
                      <p:nvPr/>
                    </p:nvPicPr>
                    <p:blipFill>
                      <a:blip r:embed="rId4"/>
                      <a:srcRect/>
                      <a:stretch>
                        <a:fillRect/>
                      </a:stretch>
                    </p:blipFill>
                    <p:spPr bwMode="auto">
                      <a:xfrm>
                        <a:off x="228600" y="1373188"/>
                        <a:ext cx="7985126" cy="723900"/>
                      </a:xfrm>
                      <a:prstGeom prst="rect">
                        <a:avLst/>
                      </a:prstGeom>
                      <a:noFill/>
                      <a:ln>
                        <a:noFill/>
                      </a:ln>
                      <a:effec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81441854"/>
              </p:ext>
            </p:extLst>
          </p:nvPr>
        </p:nvGraphicFramePr>
        <p:xfrm>
          <a:off x="282575" y="2049463"/>
          <a:ext cx="7512050" cy="939800"/>
        </p:xfrm>
        <a:graphic>
          <a:graphicData uri="http://schemas.openxmlformats.org/presentationml/2006/ole">
            <mc:AlternateContent xmlns:mc="http://schemas.openxmlformats.org/markup-compatibility/2006">
              <mc:Choice xmlns:v="urn:schemas-microsoft-com:vml" Requires="v">
                <p:oleObj spid="_x0000_s31835" name="Equation" r:id="rId5" imgW="7924680" imgH="990360" progId="Equation.DSMT4">
                  <p:embed/>
                </p:oleObj>
              </mc:Choice>
              <mc:Fallback>
                <p:oleObj name="Equation" r:id="rId5" imgW="7924680" imgH="990360" progId="Equation.DSMT4">
                  <p:embed/>
                  <p:pic>
                    <p:nvPicPr>
                      <p:cNvPr id="0" name="Object 2"/>
                      <p:cNvPicPr>
                        <a:picLocks noChangeAspect="1" noChangeArrowheads="1"/>
                      </p:cNvPicPr>
                      <p:nvPr/>
                    </p:nvPicPr>
                    <p:blipFill>
                      <a:blip r:embed="rId6"/>
                      <a:srcRect/>
                      <a:stretch>
                        <a:fillRect/>
                      </a:stretch>
                    </p:blipFill>
                    <p:spPr bwMode="auto">
                      <a:xfrm>
                        <a:off x="282575" y="2049463"/>
                        <a:ext cx="7512050" cy="939800"/>
                      </a:xfrm>
                      <a:prstGeom prst="rect">
                        <a:avLst/>
                      </a:prstGeom>
                      <a:noFill/>
                      <a:ln>
                        <a:noFill/>
                      </a:ln>
                      <a:effec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400229964"/>
              </p:ext>
            </p:extLst>
          </p:nvPr>
        </p:nvGraphicFramePr>
        <p:xfrm>
          <a:off x="228600" y="3017994"/>
          <a:ext cx="6019800" cy="915291"/>
        </p:xfrm>
        <a:graphic>
          <a:graphicData uri="http://schemas.openxmlformats.org/presentationml/2006/ole">
            <mc:AlternateContent xmlns:mc="http://schemas.openxmlformats.org/markup-compatibility/2006">
              <mc:Choice xmlns:v="urn:schemas-microsoft-com:vml" Requires="v">
                <p:oleObj spid="_x0000_s31836" name="Equation" r:id="rId7" imgW="6514920" imgH="990360" progId="Equation.DSMT4">
                  <p:embed/>
                </p:oleObj>
              </mc:Choice>
              <mc:Fallback>
                <p:oleObj name="Equation" r:id="rId7" imgW="6514920" imgH="990360" progId="Equation.DSMT4">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3017994"/>
                        <a:ext cx="6019800" cy="915291"/>
                      </a:xfrm>
                      <a:prstGeom prst="rect">
                        <a:avLst/>
                      </a:prstGeom>
                      <a:noFill/>
                      <a:ln>
                        <a:noFill/>
                      </a:ln>
                      <a:effec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252362801"/>
              </p:ext>
            </p:extLst>
          </p:nvPr>
        </p:nvGraphicFramePr>
        <p:xfrm>
          <a:off x="228600" y="4114800"/>
          <a:ext cx="6849035" cy="2438400"/>
        </p:xfrm>
        <a:graphic>
          <a:graphicData uri="http://schemas.openxmlformats.org/presentationml/2006/ole">
            <mc:AlternateContent xmlns:mc="http://schemas.openxmlformats.org/markup-compatibility/2006">
              <mc:Choice xmlns:v="urn:schemas-microsoft-com:vml" Requires="v">
                <p:oleObj spid="_x0000_s31837" name="Equation" r:id="rId9" imgW="7277040" imgH="2590560" progId="Equation.DSMT4">
                  <p:embed/>
                </p:oleObj>
              </mc:Choice>
              <mc:Fallback>
                <p:oleObj name="Equation" r:id="rId9" imgW="7277040" imgH="2590560" progId="Equation.DSMT4">
                  <p:embed/>
                  <p:pic>
                    <p:nvPicPr>
                      <p:cNvPr id="0"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600" y="4114800"/>
                        <a:ext cx="6849035" cy="243840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7578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306388"/>
            <a:ext cx="8229600" cy="854075"/>
          </a:xfrm>
        </p:spPr>
        <p:txBody>
          <a:bodyPr/>
          <a:lstStyle/>
          <a:p>
            <a:r>
              <a:rPr lang="en-US" dirty="0"/>
              <a:t>Power-flow Analysis Equations</a:t>
            </a:r>
          </a:p>
        </p:txBody>
      </p:sp>
      <p:sp>
        <p:nvSpPr>
          <p:cNvPr id="11275" name="Text Box 30"/>
          <p:cNvSpPr txBox="1">
            <a:spLocks noChangeArrowheads="1"/>
          </p:cNvSpPr>
          <p:nvPr/>
        </p:nvSpPr>
        <p:spPr bwMode="auto">
          <a:xfrm>
            <a:off x="8153400" y="5534025"/>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a:solidFill>
                  <a:srgbClr val="99CC00"/>
                </a:solidFill>
              </a:rPr>
              <a:t>(6)</a:t>
            </a:r>
          </a:p>
        </p:txBody>
      </p:sp>
      <p:graphicFrame>
        <p:nvGraphicFramePr>
          <p:cNvPr id="4" name="Object 3"/>
          <p:cNvGraphicFramePr>
            <a:graphicFrameLocks noChangeAspect="1"/>
          </p:cNvGraphicFramePr>
          <p:nvPr>
            <p:extLst>
              <p:ext uri="{D42A27DB-BD31-4B8C-83A1-F6EECF244321}">
                <p14:modId xmlns:p14="http://schemas.microsoft.com/office/powerpoint/2010/main" val="3490325817"/>
              </p:ext>
            </p:extLst>
          </p:nvPr>
        </p:nvGraphicFramePr>
        <p:xfrm>
          <a:off x="533400" y="1685926"/>
          <a:ext cx="6019800" cy="1723332"/>
        </p:xfrm>
        <a:graphic>
          <a:graphicData uri="http://schemas.openxmlformats.org/presentationml/2006/ole">
            <mc:AlternateContent xmlns:mc="http://schemas.openxmlformats.org/markup-compatibility/2006">
              <mc:Choice xmlns:v="urn:schemas-microsoft-com:vml" Requires="v">
                <p:oleObj spid="_x0000_s35885" name="Equation" r:id="rId3" imgW="7277040" imgH="2082600" progId="Equation.DSMT4">
                  <p:embed/>
                </p:oleObj>
              </mc:Choice>
              <mc:Fallback>
                <p:oleObj name="Equation" r:id="rId3" imgW="7277040" imgH="2082600" progId="Equation.DSMT4">
                  <p:embed/>
                  <p:pic>
                    <p:nvPicPr>
                      <p:cNvPr id="0" name=""/>
                      <p:cNvPicPr>
                        <a:picLocks noChangeAspect="1" noChangeArrowheads="1"/>
                      </p:cNvPicPr>
                      <p:nvPr/>
                    </p:nvPicPr>
                    <p:blipFill>
                      <a:blip r:embed="rId4"/>
                      <a:srcRect/>
                      <a:stretch>
                        <a:fillRect/>
                      </a:stretch>
                    </p:blipFill>
                    <p:spPr bwMode="auto">
                      <a:xfrm>
                        <a:off x="533400" y="1685926"/>
                        <a:ext cx="6019800" cy="1723332"/>
                      </a:xfrm>
                      <a:prstGeom prst="rect">
                        <a:avLst/>
                      </a:prstGeom>
                      <a:noFill/>
                      <a:ln>
                        <a:noFill/>
                      </a:ln>
                      <a:effec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191187775"/>
              </p:ext>
            </p:extLst>
          </p:nvPr>
        </p:nvGraphicFramePr>
        <p:xfrm>
          <a:off x="152400" y="3657600"/>
          <a:ext cx="6400800" cy="2641262"/>
        </p:xfrm>
        <a:graphic>
          <a:graphicData uri="http://schemas.openxmlformats.org/presentationml/2006/ole">
            <mc:AlternateContent xmlns:mc="http://schemas.openxmlformats.org/markup-compatibility/2006">
              <mc:Choice xmlns:v="urn:schemas-microsoft-com:vml" Requires="v">
                <p:oleObj spid="_x0000_s35886" name="Equation" r:id="rId5" imgW="7632360" imgH="3149280" progId="Equation.DSMT4">
                  <p:embed/>
                </p:oleObj>
              </mc:Choice>
              <mc:Fallback>
                <p:oleObj name="Equation" r:id="rId5" imgW="7632360" imgH="3149280" progId="Equation.DSMT4">
                  <p:embed/>
                  <p:pic>
                    <p:nvPicPr>
                      <p:cNvPr id="0" name="Object 2"/>
                      <p:cNvPicPr>
                        <a:picLocks noChangeAspect="1" noChangeArrowheads="1"/>
                      </p:cNvPicPr>
                      <p:nvPr/>
                    </p:nvPicPr>
                    <p:blipFill>
                      <a:blip r:embed="rId6"/>
                      <a:srcRect/>
                      <a:stretch>
                        <a:fillRect/>
                      </a:stretch>
                    </p:blipFill>
                    <p:spPr bwMode="auto">
                      <a:xfrm>
                        <a:off x="152400" y="3657600"/>
                        <a:ext cx="6400800" cy="2641262"/>
                      </a:xfrm>
                      <a:prstGeom prst="rect">
                        <a:avLst/>
                      </a:prstGeom>
                      <a:noFill/>
                      <a:ln>
                        <a:noFill/>
                      </a:ln>
                      <a:effectLst/>
                    </p:spPr>
                  </p:pic>
                </p:oleObj>
              </mc:Fallback>
            </mc:AlternateContent>
          </a:graphicData>
        </a:graphic>
      </p:graphicFrame>
      <p:pic>
        <p:nvPicPr>
          <p:cNvPr id="35854"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70687" y="1543843"/>
            <a:ext cx="1878013" cy="188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8077200" y="3243540"/>
            <a:ext cx="304800" cy="369332"/>
          </a:xfrm>
          <a:prstGeom prst="rect">
            <a:avLst/>
          </a:prstGeom>
          <a:solidFill>
            <a:srgbClr val="FFFFCC"/>
          </a:solidFill>
        </p:spPr>
        <p:txBody>
          <a:bodyPr wrap="square" rtlCol="0">
            <a:spAutoFit/>
          </a:bodyPr>
          <a:lstStyle/>
          <a:p>
            <a:pPr algn="ctr"/>
            <a:r>
              <a:rPr lang="en-US" b="1" dirty="0">
                <a:latin typeface="Times New Roman" pitchFamily="18" charset="0"/>
                <a:cs typeface="Times New Roman" pitchFamily="18" charset="0"/>
              </a:rPr>
              <a:t>G</a:t>
            </a:r>
          </a:p>
        </p:txBody>
      </p:sp>
      <p:sp>
        <p:nvSpPr>
          <p:cNvPr id="13" name="TextBox 12"/>
          <p:cNvSpPr txBox="1"/>
          <p:nvPr/>
        </p:nvSpPr>
        <p:spPr>
          <a:xfrm>
            <a:off x="6629400" y="2057400"/>
            <a:ext cx="351160" cy="369332"/>
          </a:xfrm>
          <a:prstGeom prst="rect">
            <a:avLst/>
          </a:prstGeom>
          <a:solidFill>
            <a:srgbClr val="FFFFCC"/>
          </a:solidFill>
        </p:spPr>
        <p:txBody>
          <a:bodyPr wrap="square" rtlCol="0">
            <a:spAutoFit/>
          </a:bodyPr>
          <a:lstStyle/>
          <a:p>
            <a:pPr algn="ctr"/>
            <a:r>
              <a:rPr lang="en-US" b="1" dirty="0">
                <a:latin typeface="Times New Roman" pitchFamily="18" charset="0"/>
                <a:cs typeface="Times New Roman" pitchFamily="18" charset="0"/>
              </a:rPr>
              <a:t>B</a:t>
            </a:r>
          </a:p>
        </p:txBody>
      </p:sp>
      <p:sp>
        <p:nvSpPr>
          <p:cNvPr id="14" name="TextBox 13"/>
          <p:cNvSpPr txBox="1"/>
          <p:nvPr/>
        </p:nvSpPr>
        <p:spPr>
          <a:xfrm>
            <a:off x="8267700" y="1872734"/>
            <a:ext cx="228600" cy="369332"/>
          </a:xfrm>
          <a:prstGeom prst="rect">
            <a:avLst/>
          </a:prstGeom>
          <a:solidFill>
            <a:srgbClr val="FFFFCC"/>
          </a:solidFill>
        </p:spPr>
        <p:txBody>
          <a:bodyPr wrap="square" rtlCol="0">
            <a:spAutoFit/>
          </a:bodyPr>
          <a:lstStyle/>
          <a:p>
            <a:pPr algn="ctr"/>
            <a:r>
              <a:rPr lang="en-US" b="1" dirty="0">
                <a:latin typeface="Times New Roman" pitchFamily="18" charset="0"/>
                <a:cs typeface="Times New Roman" pitchFamily="18" charset="0"/>
              </a:rPr>
              <a:t>Y</a:t>
            </a:r>
          </a:p>
        </p:txBody>
      </p:sp>
      <p:sp>
        <p:nvSpPr>
          <p:cNvPr id="15" name="TextBox 14"/>
          <p:cNvSpPr txBox="1"/>
          <p:nvPr/>
        </p:nvSpPr>
        <p:spPr>
          <a:xfrm>
            <a:off x="7363564" y="2301358"/>
            <a:ext cx="304800" cy="369332"/>
          </a:xfrm>
          <a:prstGeom prst="rect">
            <a:avLst/>
          </a:prstGeom>
          <a:solidFill>
            <a:srgbClr val="FFFFCC"/>
          </a:solidFill>
        </p:spPr>
        <p:txBody>
          <a:bodyPr wrap="square" rtlCol="0">
            <a:spAutoFit/>
          </a:bodyPr>
          <a:lstStyle/>
          <a:p>
            <a:pPr algn="ct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2017824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barn(inVertical)">
                                      <p:cBhvr>
                                        <p:cTn id="14" dur="500"/>
                                        <p:tgtEl>
                                          <p:spTgt spid="15"/>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arn(inVertical)">
                                      <p:cBhvr>
                                        <p:cTn id="20" dur="500"/>
                                        <p:tgtEl>
                                          <p:spTgt spid="14"/>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P spid="14"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306388"/>
            <a:ext cx="8229600" cy="854075"/>
          </a:xfrm>
        </p:spPr>
        <p:txBody>
          <a:bodyPr/>
          <a:lstStyle/>
          <a:p>
            <a:r>
              <a:rPr lang="en-US" dirty="0"/>
              <a:t>Non-Linear – Newton Raphson Solution</a:t>
            </a:r>
          </a:p>
        </p:txBody>
      </p:sp>
      <p:graphicFrame>
        <p:nvGraphicFramePr>
          <p:cNvPr id="14" name="Object 13"/>
          <p:cNvGraphicFramePr>
            <a:graphicFrameLocks noChangeAspect="1"/>
          </p:cNvGraphicFramePr>
          <p:nvPr>
            <p:extLst>
              <p:ext uri="{D42A27DB-BD31-4B8C-83A1-F6EECF244321}">
                <p14:modId xmlns:p14="http://schemas.microsoft.com/office/powerpoint/2010/main" val="4097971560"/>
              </p:ext>
            </p:extLst>
          </p:nvPr>
        </p:nvGraphicFramePr>
        <p:xfrm>
          <a:off x="86833" y="1377285"/>
          <a:ext cx="1751776" cy="2362200"/>
        </p:xfrm>
        <a:graphic>
          <a:graphicData uri="http://schemas.openxmlformats.org/presentationml/2006/ole">
            <mc:AlternateContent xmlns:mc="http://schemas.openxmlformats.org/markup-compatibility/2006">
              <mc:Choice xmlns:v="urn:schemas-microsoft-com:vml" Requires="v">
                <p:oleObj spid="_x0000_s33839" name="Equation" r:id="rId3" imgW="2336760" imgH="3149280" progId="Equation.DSMT4">
                  <p:embed/>
                </p:oleObj>
              </mc:Choice>
              <mc:Fallback>
                <p:oleObj name="Equation" r:id="rId3" imgW="2336760" imgH="3149280" progId="Equation.DSMT4">
                  <p:embed/>
                  <p:pic>
                    <p:nvPicPr>
                      <p:cNvPr id="0" name=""/>
                      <p:cNvPicPr>
                        <a:picLocks noChangeAspect="1" noChangeArrowheads="1"/>
                      </p:cNvPicPr>
                      <p:nvPr/>
                    </p:nvPicPr>
                    <p:blipFill>
                      <a:blip r:embed="rId4"/>
                      <a:srcRect/>
                      <a:stretch>
                        <a:fillRect/>
                      </a:stretch>
                    </p:blipFill>
                    <p:spPr bwMode="auto">
                      <a:xfrm>
                        <a:off x="86833" y="1377285"/>
                        <a:ext cx="1751776" cy="2362200"/>
                      </a:xfrm>
                      <a:prstGeom prst="rect">
                        <a:avLst/>
                      </a:prstGeom>
                      <a:solidFill>
                        <a:srgbClr val="0070C0"/>
                      </a:solidFill>
                      <a:ln>
                        <a:noFill/>
                      </a:ln>
                    </p:spPr>
                  </p:pic>
                </p:oleObj>
              </mc:Fallback>
            </mc:AlternateContent>
          </a:graphicData>
        </a:graphic>
      </p:graphicFrame>
      <p:pic>
        <p:nvPicPr>
          <p:cNvPr id="33801"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87780" y="1370197"/>
            <a:ext cx="6903408"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Object 4"/>
          <p:cNvGraphicFramePr>
            <a:graphicFrameLocks noChangeAspect="1"/>
          </p:cNvGraphicFramePr>
          <p:nvPr>
            <p:extLst>
              <p:ext uri="{D42A27DB-BD31-4B8C-83A1-F6EECF244321}">
                <p14:modId xmlns:p14="http://schemas.microsoft.com/office/powerpoint/2010/main" val="848378055"/>
              </p:ext>
            </p:extLst>
          </p:nvPr>
        </p:nvGraphicFramePr>
        <p:xfrm>
          <a:off x="76200" y="3886200"/>
          <a:ext cx="3004615" cy="2362200"/>
        </p:xfrm>
        <a:graphic>
          <a:graphicData uri="http://schemas.openxmlformats.org/presentationml/2006/ole">
            <mc:AlternateContent xmlns:mc="http://schemas.openxmlformats.org/markup-compatibility/2006">
              <mc:Choice xmlns:v="urn:schemas-microsoft-com:vml" Requires="v">
                <p:oleObj spid="_x0000_s33840" name="Equation" r:id="rId6" imgW="3974760" imgH="3124080" progId="Equation.DSMT4">
                  <p:embed/>
                </p:oleObj>
              </mc:Choice>
              <mc:Fallback>
                <p:oleObj name="Equation" r:id="rId6" imgW="3974760" imgH="3124080" progId="Equation.DSMT4">
                  <p:embed/>
                  <p:pic>
                    <p:nvPicPr>
                      <p:cNvPr id="0" name="Object 8"/>
                      <p:cNvPicPr>
                        <a:picLocks noChangeAspect="1" noChangeArrowheads="1"/>
                      </p:cNvPicPr>
                      <p:nvPr/>
                    </p:nvPicPr>
                    <p:blipFill>
                      <a:blip r:embed="rId7"/>
                      <a:srcRect/>
                      <a:stretch>
                        <a:fillRect/>
                      </a:stretch>
                    </p:blipFill>
                    <p:spPr bwMode="auto">
                      <a:xfrm>
                        <a:off x="76200" y="3886200"/>
                        <a:ext cx="3004615" cy="2362200"/>
                      </a:xfrm>
                      <a:prstGeom prst="rect">
                        <a:avLst/>
                      </a:prstGeom>
                      <a:solidFill>
                        <a:srgbClr val="0070C0"/>
                      </a:solidFill>
                      <a:ln>
                        <a:noFill/>
                      </a:ln>
                    </p:spPr>
                  </p:pic>
                </p:oleObj>
              </mc:Fallback>
            </mc:AlternateContent>
          </a:graphicData>
        </a:graphic>
      </p:graphicFrame>
      <p:pic>
        <p:nvPicPr>
          <p:cNvPr id="33802"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33800" y="4852988"/>
            <a:ext cx="4824413" cy="1600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1002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801"/>
                                        </p:tgtEl>
                                        <p:attrNameLst>
                                          <p:attrName>style.visibility</p:attrName>
                                        </p:attrNameLst>
                                      </p:cBhvr>
                                      <p:to>
                                        <p:strVal val="visible"/>
                                      </p:to>
                                    </p:set>
                                    <p:anim calcmode="lin" valueType="num">
                                      <p:cBhvr additive="base">
                                        <p:cTn id="7" dur="500" fill="hold"/>
                                        <p:tgtEl>
                                          <p:spTgt spid="33801"/>
                                        </p:tgtEl>
                                        <p:attrNameLst>
                                          <p:attrName>ppt_x</p:attrName>
                                        </p:attrNameLst>
                                      </p:cBhvr>
                                      <p:tavLst>
                                        <p:tav tm="0">
                                          <p:val>
                                            <p:strVal val="#ppt_x"/>
                                          </p:val>
                                        </p:tav>
                                        <p:tav tm="100000">
                                          <p:val>
                                            <p:strVal val="#ppt_x"/>
                                          </p:val>
                                        </p:tav>
                                      </p:tavLst>
                                    </p:anim>
                                    <p:anim calcmode="lin" valueType="num">
                                      <p:cBhvr additive="base">
                                        <p:cTn id="8" dur="500" fill="hold"/>
                                        <p:tgtEl>
                                          <p:spTgt spid="3380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3802"/>
                                        </p:tgtEl>
                                        <p:attrNameLst>
                                          <p:attrName>style.visibility</p:attrName>
                                        </p:attrNameLst>
                                      </p:cBhvr>
                                      <p:to>
                                        <p:strVal val="visible"/>
                                      </p:to>
                                    </p:set>
                                    <p:animEffect transition="in" filter="fade">
                                      <p:cBhvr>
                                        <p:cTn id="13" dur="1000"/>
                                        <p:tgtEl>
                                          <p:spTgt spid="33802"/>
                                        </p:tgtEl>
                                      </p:cBhvr>
                                    </p:animEffect>
                                    <p:anim calcmode="lin" valueType="num">
                                      <p:cBhvr>
                                        <p:cTn id="14" dur="1000" fill="hold"/>
                                        <p:tgtEl>
                                          <p:spTgt spid="33802"/>
                                        </p:tgtEl>
                                        <p:attrNameLst>
                                          <p:attrName>ppt_x</p:attrName>
                                        </p:attrNameLst>
                                      </p:cBhvr>
                                      <p:tavLst>
                                        <p:tav tm="0">
                                          <p:val>
                                            <p:strVal val="#ppt_x"/>
                                          </p:val>
                                        </p:tav>
                                        <p:tav tm="100000">
                                          <p:val>
                                            <p:strVal val="#ppt_x"/>
                                          </p:val>
                                        </p:tav>
                                      </p:tavLst>
                                    </p:anim>
                                    <p:anim calcmode="lin" valueType="num">
                                      <p:cBhvr>
                                        <p:cTn id="15" dur="1000" fill="hold"/>
                                        <p:tgtEl>
                                          <p:spTgt spid="3380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from power-flow studies</a:t>
            </a:r>
          </a:p>
        </p:txBody>
      </p:sp>
      <p:sp>
        <p:nvSpPr>
          <p:cNvPr id="3" name="Rectangle 2"/>
          <p:cNvSpPr/>
          <p:nvPr/>
        </p:nvSpPr>
        <p:spPr>
          <a:xfrm>
            <a:off x="228600" y="2895600"/>
            <a:ext cx="7239000" cy="3077766"/>
          </a:xfrm>
          <a:prstGeom prst="rect">
            <a:avLst/>
          </a:prstGeom>
        </p:spPr>
        <p:txBody>
          <a:bodyPr wrap="square">
            <a:spAutoFit/>
          </a:bodyPr>
          <a:lstStyle/>
          <a:p>
            <a:r>
              <a:rPr lang="en-US" dirty="0">
                <a:solidFill>
                  <a:srgbClr val="FFFF00"/>
                </a:solidFill>
              </a:rPr>
              <a:t>The basic information contained in the load-flow output is:</a:t>
            </a:r>
          </a:p>
          <a:p>
            <a:pPr marL="285750" indent="-285750">
              <a:spcBef>
                <a:spcPts val="1200"/>
              </a:spcBef>
              <a:buFont typeface="Arial" pitchFamily="34" charset="0"/>
              <a:buChar char="•"/>
            </a:pPr>
            <a:r>
              <a:rPr lang="en-US" dirty="0">
                <a:solidFill>
                  <a:srgbClr val="FFFF00"/>
                </a:solidFill>
              </a:rPr>
              <a:t>All bus voltage magnitudes and phase angles w.r.t the slack bus.</a:t>
            </a:r>
          </a:p>
          <a:p>
            <a:pPr marL="285750" indent="-285750">
              <a:spcBef>
                <a:spcPts val="1200"/>
              </a:spcBef>
              <a:buFont typeface="Arial" pitchFamily="34" charset="0"/>
              <a:buChar char="•"/>
            </a:pPr>
            <a:r>
              <a:rPr lang="en-US" dirty="0">
                <a:solidFill>
                  <a:srgbClr val="FFFF00"/>
                </a:solidFill>
              </a:rPr>
              <a:t>All bus active and reactive power injections.</a:t>
            </a:r>
          </a:p>
          <a:p>
            <a:pPr marL="285750" indent="-285750">
              <a:spcBef>
                <a:spcPts val="1200"/>
              </a:spcBef>
              <a:buFont typeface="Arial" pitchFamily="34" charset="0"/>
              <a:buChar char="•"/>
            </a:pPr>
            <a:r>
              <a:rPr lang="en-US" dirty="0">
                <a:solidFill>
                  <a:srgbClr val="FFFF00"/>
                </a:solidFill>
              </a:rPr>
              <a:t>All line sending- and receiving-end complex power flows.</a:t>
            </a:r>
          </a:p>
          <a:p>
            <a:pPr marL="285750" indent="-285750">
              <a:spcBef>
                <a:spcPts val="1200"/>
              </a:spcBef>
              <a:buFont typeface="Arial" pitchFamily="34" charset="0"/>
              <a:buChar char="•"/>
            </a:pPr>
            <a:r>
              <a:rPr lang="en-US" dirty="0">
                <a:solidFill>
                  <a:srgbClr val="FFFF00"/>
                </a:solidFill>
              </a:rPr>
              <a:t>Individual line losses can be deduced by subtracting receiving-end complex Power from sending-end complex power.</a:t>
            </a:r>
          </a:p>
          <a:p>
            <a:pPr marL="285750" indent="-285750">
              <a:spcBef>
                <a:spcPts val="1200"/>
              </a:spcBef>
              <a:buFont typeface="Arial" pitchFamily="34" charset="0"/>
              <a:buChar char="•"/>
            </a:pPr>
            <a:r>
              <a:rPr lang="en-US" dirty="0">
                <a:solidFill>
                  <a:srgbClr val="FFFF00"/>
                </a:solidFill>
              </a:rPr>
              <a:t>Total system losses – deduced by summing complex power at all loads and generators and subtracting the totals.</a:t>
            </a:r>
          </a:p>
        </p:txBody>
      </p:sp>
      <p:pic>
        <p:nvPicPr>
          <p:cNvPr id="368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0688" y="953723"/>
            <a:ext cx="2743200" cy="1941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542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306388"/>
            <a:ext cx="8229600" cy="854075"/>
          </a:xfrm>
        </p:spPr>
        <p:txBody>
          <a:bodyPr/>
          <a:lstStyle/>
          <a:p>
            <a:r>
              <a:rPr lang="en-US" dirty="0"/>
              <a:t>Information From Power-flow Studies</a:t>
            </a:r>
          </a:p>
        </p:txBody>
      </p:sp>
      <p:sp>
        <p:nvSpPr>
          <p:cNvPr id="27651" name="TextBox 2"/>
          <p:cNvSpPr txBox="1">
            <a:spLocks noChangeArrowheads="1"/>
          </p:cNvSpPr>
          <p:nvPr/>
        </p:nvSpPr>
        <p:spPr bwMode="auto">
          <a:xfrm>
            <a:off x="304800" y="1600200"/>
            <a:ext cx="5334000" cy="1882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a:solidFill>
                  <a:srgbClr val="FFFF00"/>
                </a:solidFill>
              </a:rPr>
              <a:t>The </a:t>
            </a:r>
            <a:r>
              <a:rPr lang="en-US" dirty="0">
                <a:solidFill>
                  <a:srgbClr val="FFC000"/>
                </a:solidFill>
              </a:rPr>
              <a:t>most important information </a:t>
            </a:r>
            <a:r>
              <a:rPr lang="en-US" dirty="0">
                <a:solidFill>
                  <a:srgbClr val="FFFF00"/>
                </a:solidFill>
              </a:rPr>
              <a:t>obtained from the load-flow is the system </a:t>
            </a:r>
            <a:r>
              <a:rPr lang="en-US" dirty="0">
                <a:solidFill>
                  <a:srgbClr val="FFC000"/>
                </a:solidFill>
              </a:rPr>
              <a:t>voltage profile</a:t>
            </a:r>
            <a:r>
              <a:rPr lang="en-US" dirty="0">
                <a:solidFill>
                  <a:srgbClr val="FFFF00"/>
                </a:solidFill>
              </a:rPr>
              <a:t>.</a:t>
            </a:r>
          </a:p>
          <a:p>
            <a:pPr eaLnBrk="1" hangingPunct="1">
              <a:spcAft>
                <a:spcPts val="1000"/>
              </a:spcAft>
            </a:pPr>
            <a:endParaRPr lang="en-US" dirty="0">
              <a:solidFill>
                <a:srgbClr val="FFFF00"/>
              </a:solidFill>
            </a:endParaRPr>
          </a:p>
          <a:p>
            <a:pPr eaLnBrk="1" hangingPunct="1">
              <a:spcAft>
                <a:spcPts val="1000"/>
              </a:spcAft>
            </a:pPr>
            <a:r>
              <a:rPr lang="en-US" dirty="0">
                <a:solidFill>
                  <a:srgbClr val="FFFF00"/>
                </a:solidFill>
              </a:rPr>
              <a:t>A power-flow program can be set up to provide alerts if the voltage at any given bus exceeds, for instance, </a:t>
            </a:r>
            <a:r>
              <a:rPr lang="en-US" dirty="0">
                <a:solidFill>
                  <a:srgbClr val="FFFF00"/>
                </a:solidFill>
                <a:sym typeface="Symbol" pitchFamily="18" charset="2"/>
              </a:rPr>
              <a:t>5% of the nominal value</a:t>
            </a:r>
          </a:p>
        </p:txBody>
      </p:sp>
      <p:sp>
        <p:nvSpPr>
          <p:cNvPr id="2" name="Rectangle 1"/>
          <p:cNvSpPr/>
          <p:nvPr/>
        </p:nvSpPr>
        <p:spPr>
          <a:xfrm>
            <a:off x="3886200" y="3482767"/>
            <a:ext cx="3733800" cy="646331"/>
          </a:xfrm>
          <a:prstGeom prst="rect">
            <a:avLst/>
          </a:prstGeom>
        </p:spPr>
        <p:txBody>
          <a:bodyPr wrap="square">
            <a:spAutoFit/>
          </a:bodyPr>
          <a:lstStyle/>
          <a:p>
            <a:pPr marL="403225" indent="-403225" eaLnBrk="1" hangingPunct="1">
              <a:spcAft>
                <a:spcPts val="1000"/>
              </a:spcAft>
            </a:pPr>
            <a:r>
              <a:rPr lang="en-US" dirty="0">
                <a:solidFill>
                  <a:srgbClr val="FFFF00"/>
                </a:solidFill>
                <a:sym typeface="Wingdings" pitchFamily="2" charset="2"/>
              </a:rPr>
              <a:t> </a:t>
            </a:r>
            <a:r>
              <a:rPr lang="en-US" dirty="0">
                <a:solidFill>
                  <a:srgbClr val="FFFF00"/>
                </a:solidFill>
                <a:sym typeface="Symbol" pitchFamily="18" charset="2"/>
              </a:rPr>
              <a:t>such voltage variations may indicate problems…</a:t>
            </a:r>
          </a:p>
        </p:txBody>
      </p:sp>
      <p:sp>
        <p:nvSpPr>
          <p:cNvPr id="7" name="Rectangle 6"/>
          <p:cNvSpPr/>
          <p:nvPr/>
        </p:nvSpPr>
        <p:spPr>
          <a:xfrm>
            <a:off x="264762" y="4419600"/>
            <a:ext cx="8422038" cy="1631216"/>
          </a:xfrm>
          <a:prstGeom prst="rect">
            <a:avLst/>
          </a:prstGeom>
        </p:spPr>
        <p:txBody>
          <a:bodyPr wrap="square">
            <a:spAutoFit/>
          </a:bodyPr>
          <a:lstStyle/>
          <a:p>
            <a:pPr marL="285750" indent="-285750">
              <a:spcBef>
                <a:spcPts val="1200"/>
              </a:spcBef>
              <a:buFont typeface="Arial" pitchFamily="34" charset="0"/>
              <a:buChar char="•"/>
            </a:pPr>
            <a:r>
              <a:rPr lang="en-US" dirty="0">
                <a:solidFill>
                  <a:srgbClr val="FFFF00"/>
                </a:solidFill>
              </a:rPr>
              <a:t>If │V│ varies greatly over the system, large reactive flows will result; this, in turn, will lead to increased real power losses and, in extreme cases, an increased likelihood of voltage collapse. </a:t>
            </a:r>
          </a:p>
          <a:p>
            <a:pPr marL="285750" indent="-285750">
              <a:spcBef>
                <a:spcPts val="1200"/>
              </a:spcBef>
              <a:buFont typeface="Arial" pitchFamily="34" charset="0"/>
              <a:buChar char="•"/>
            </a:pPr>
            <a:r>
              <a:rPr lang="en-US" dirty="0">
                <a:solidFill>
                  <a:srgbClr val="FFFF00"/>
                </a:solidFill>
              </a:rPr>
              <a:t>When a particular bus has an unacceptably low voltage, the usual practice is to install capacitor banks in order to provide reactive compensation to the load.</a:t>
            </a:r>
          </a:p>
        </p:txBody>
      </p:sp>
      <p:pic>
        <p:nvPicPr>
          <p:cNvPr id="276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1255713"/>
            <a:ext cx="2743200" cy="194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 calcmode="lin" valueType="num">
                                      <p:cBhvr additive="base">
                                        <p:cTn id="2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en-US" dirty="0"/>
              <a:t>Introduction</a:t>
            </a:r>
          </a:p>
        </p:txBody>
      </p:sp>
      <p:sp>
        <p:nvSpPr>
          <p:cNvPr id="3075" name="TextBox 2"/>
          <p:cNvSpPr txBox="1">
            <a:spLocks noChangeArrowheads="1"/>
          </p:cNvSpPr>
          <p:nvPr/>
        </p:nvSpPr>
        <p:spPr bwMode="auto">
          <a:xfrm>
            <a:off x="381000" y="1584325"/>
            <a:ext cx="8534400" cy="1236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sz="2200" dirty="0">
                <a:solidFill>
                  <a:srgbClr val="FFFF00"/>
                </a:solidFill>
              </a:rPr>
              <a:t>We seek to analyze the power system </a:t>
            </a:r>
            <a:r>
              <a:rPr lang="en-US" sz="2200" b="1" dirty="0">
                <a:solidFill>
                  <a:srgbClr val="FF5050"/>
                </a:solidFill>
              </a:rPr>
              <a:t>performance</a:t>
            </a:r>
            <a:r>
              <a:rPr lang="en-US" sz="2200" dirty="0">
                <a:solidFill>
                  <a:srgbClr val="FFFF00"/>
                </a:solidFill>
              </a:rPr>
              <a:t> under steady </a:t>
            </a:r>
            <a:r>
              <a:rPr lang="en-US" sz="2200" b="1" dirty="0">
                <a:solidFill>
                  <a:srgbClr val="FF5050"/>
                </a:solidFill>
              </a:rPr>
              <a:t>state conditions</a:t>
            </a:r>
            <a:r>
              <a:rPr lang="en-US" sz="2200" dirty="0">
                <a:solidFill>
                  <a:srgbClr val="FFFF00"/>
                </a:solidFill>
              </a:rPr>
              <a:t>.</a:t>
            </a:r>
          </a:p>
          <a:p>
            <a:pPr eaLnBrk="1" hangingPunct="1">
              <a:spcAft>
                <a:spcPts val="1000"/>
              </a:spcAft>
            </a:pPr>
            <a:endParaRPr lang="en-US" sz="2200" dirty="0">
              <a:solidFill>
                <a:srgbClr val="FFFF00"/>
              </a:solidFill>
            </a:endParaRPr>
          </a:p>
        </p:txBody>
      </p:sp>
      <p:sp>
        <p:nvSpPr>
          <p:cNvPr id="2" name="Rectangle 1"/>
          <p:cNvSpPr>
            <a:spLocks noChangeArrowheads="1"/>
          </p:cNvSpPr>
          <p:nvPr/>
        </p:nvSpPr>
        <p:spPr bwMode="auto">
          <a:xfrm>
            <a:off x="381000" y="2590800"/>
            <a:ext cx="8458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Aft>
                <a:spcPts val="1000"/>
              </a:spcAft>
            </a:pPr>
            <a:r>
              <a:rPr lang="en-US" dirty="0">
                <a:solidFill>
                  <a:srgbClr val="FFFF00"/>
                </a:solidFill>
              </a:rPr>
              <a:t>The analysis in normal steady-state operation is called a </a:t>
            </a:r>
            <a:r>
              <a:rPr lang="en-US" b="1" dirty="0">
                <a:solidFill>
                  <a:schemeClr val="bg1"/>
                </a:solidFill>
              </a:rPr>
              <a:t>power-flow study </a:t>
            </a:r>
            <a:r>
              <a:rPr lang="en-US" dirty="0">
                <a:solidFill>
                  <a:srgbClr val="FFFF00"/>
                </a:solidFill>
              </a:rPr>
              <a:t>(</a:t>
            </a:r>
            <a:r>
              <a:rPr lang="en-US" b="1" dirty="0">
                <a:solidFill>
                  <a:schemeClr val="bg1"/>
                </a:solidFill>
              </a:rPr>
              <a:t>load-flow study</a:t>
            </a:r>
            <a:r>
              <a:rPr lang="en-US" dirty="0">
                <a:solidFill>
                  <a:srgbClr val="FFFF00"/>
                </a:solidFill>
              </a:rPr>
              <a:t>) and it targets on determining the </a:t>
            </a:r>
            <a:r>
              <a:rPr lang="en-US" b="1" dirty="0">
                <a:solidFill>
                  <a:srgbClr val="FF5050"/>
                </a:solidFill>
              </a:rPr>
              <a:t>Voltages</a:t>
            </a:r>
            <a:r>
              <a:rPr lang="en-US" dirty="0">
                <a:solidFill>
                  <a:srgbClr val="FFFF00"/>
                </a:solidFill>
              </a:rPr>
              <a:t>, </a:t>
            </a:r>
            <a:r>
              <a:rPr lang="en-US" b="1" dirty="0">
                <a:solidFill>
                  <a:srgbClr val="FF5050"/>
                </a:solidFill>
              </a:rPr>
              <a:t>Currents</a:t>
            </a:r>
            <a:r>
              <a:rPr lang="en-US" dirty="0">
                <a:solidFill>
                  <a:srgbClr val="FFFF00"/>
                </a:solidFill>
              </a:rPr>
              <a:t>, and </a:t>
            </a:r>
            <a:r>
              <a:rPr lang="en-US" b="1" dirty="0">
                <a:solidFill>
                  <a:srgbClr val="FF5050"/>
                </a:solidFill>
              </a:rPr>
              <a:t>Real</a:t>
            </a:r>
            <a:r>
              <a:rPr lang="en-US" dirty="0">
                <a:solidFill>
                  <a:srgbClr val="FFFF00"/>
                </a:solidFill>
              </a:rPr>
              <a:t> and </a:t>
            </a:r>
            <a:r>
              <a:rPr lang="en-US" b="1" dirty="0">
                <a:solidFill>
                  <a:srgbClr val="FF5050"/>
                </a:solidFill>
              </a:rPr>
              <a:t>Reactive Power Flows </a:t>
            </a:r>
            <a:r>
              <a:rPr lang="en-US" dirty="0">
                <a:solidFill>
                  <a:srgbClr val="FFFF00"/>
                </a:solidFill>
              </a:rPr>
              <a:t>in a system under specified generation and  load conditions.</a:t>
            </a:r>
          </a:p>
        </p:txBody>
      </p:sp>
      <p:sp>
        <p:nvSpPr>
          <p:cNvPr id="4" name="Rectangle 3"/>
          <p:cNvSpPr/>
          <p:nvPr/>
        </p:nvSpPr>
        <p:spPr>
          <a:xfrm>
            <a:off x="381000" y="3839441"/>
            <a:ext cx="7696200" cy="1179513"/>
          </a:xfrm>
          <a:prstGeom prst="rect">
            <a:avLst/>
          </a:prstGeom>
        </p:spPr>
        <p:txBody>
          <a:bodyPr>
            <a:spAutoFit/>
          </a:bodyPr>
          <a:lstStyle/>
          <a:p>
            <a:pPr>
              <a:spcAft>
                <a:spcPts val="1000"/>
              </a:spcAft>
              <a:defRPr/>
            </a:pPr>
            <a:r>
              <a:rPr lang="en-US" dirty="0">
                <a:solidFill>
                  <a:srgbClr val="FFFF00"/>
                </a:solidFill>
              </a:rPr>
              <a:t>At each bus, We </a:t>
            </a:r>
            <a:r>
              <a:rPr lang="en-US" dirty="0">
                <a:solidFill>
                  <a:schemeClr val="bg1"/>
                </a:solidFill>
              </a:rPr>
              <a:t>make an assumption </a:t>
            </a:r>
            <a:r>
              <a:rPr lang="en-US" dirty="0">
                <a:solidFill>
                  <a:srgbClr val="FFFF00"/>
                </a:solidFill>
              </a:rPr>
              <a:t>about either </a:t>
            </a:r>
          </a:p>
          <a:p>
            <a:pPr marL="285750" indent="-285750">
              <a:spcAft>
                <a:spcPts val="1000"/>
              </a:spcAft>
              <a:buFont typeface="Arial" pitchFamily="34" charset="0"/>
              <a:buChar char="•"/>
              <a:defRPr/>
            </a:pPr>
            <a:r>
              <a:rPr lang="en-US" dirty="0">
                <a:solidFill>
                  <a:srgbClr val="FFFF00"/>
                </a:solidFill>
              </a:rPr>
              <a:t>a </a:t>
            </a:r>
            <a:r>
              <a:rPr lang="en-US" b="1" dirty="0">
                <a:solidFill>
                  <a:srgbClr val="FF5050"/>
                </a:solidFill>
              </a:rPr>
              <a:t>Voltage</a:t>
            </a:r>
            <a:r>
              <a:rPr lang="en-US" dirty="0">
                <a:solidFill>
                  <a:srgbClr val="FFFF00"/>
                </a:solidFill>
              </a:rPr>
              <a:t> at a bus or </a:t>
            </a:r>
          </a:p>
          <a:p>
            <a:pPr marL="285750" indent="-285750">
              <a:spcAft>
                <a:spcPts val="1000"/>
              </a:spcAft>
              <a:buFont typeface="Arial" pitchFamily="34" charset="0"/>
              <a:buChar char="•"/>
              <a:defRPr/>
            </a:pPr>
            <a:r>
              <a:rPr lang="en-US" dirty="0">
                <a:solidFill>
                  <a:srgbClr val="FFFF00"/>
                </a:solidFill>
              </a:rPr>
              <a:t>the </a:t>
            </a:r>
            <a:r>
              <a:rPr lang="en-US" b="1" dirty="0">
                <a:solidFill>
                  <a:srgbClr val="FF5050"/>
                </a:solidFill>
              </a:rPr>
              <a:t>Power</a:t>
            </a:r>
            <a:r>
              <a:rPr lang="en-US" dirty="0">
                <a:solidFill>
                  <a:srgbClr val="FFFF00"/>
                </a:solidFill>
              </a:rPr>
              <a:t> being supplied to the bus </a:t>
            </a:r>
          </a:p>
        </p:txBody>
      </p:sp>
      <p:sp>
        <p:nvSpPr>
          <p:cNvPr id="5" name="Rectangle 4"/>
          <p:cNvSpPr/>
          <p:nvPr/>
        </p:nvSpPr>
        <p:spPr>
          <a:xfrm>
            <a:off x="381000" y="5066071"/>
            <a:ext cx="7848600" cy="1179513"/>
          </a:xfrm>
          <a:prstGeom prst="rect">
            <a:avLst/>
          </a:prstGeom>
        </p:spPr>
        <p:txBody>
          <a:bodyPr>
            <a:spAutoFit/>
          </a:bodyPr>
          <a:lstStyle/>
          <a:p>
            <a:pPr>
              <a:spcAft>
                <a:spcPts val="1000"/>
              </a:spcAft>
              <a:defRPr/>
            </a:pPr>
            <a:r>
              <a:rPr lang="en-US" dirty="0">
                <a:solidFill>
                  <a:srgbClr val="FFFF00"/>
                </a:solidFill>
              </a:rPr>
              <a:t>Then determine</a:t>
            </a:r>
          </a:p>
          <a:p>
            <a:pPr marL="285750" indent="-285750">
              <a:spcAft>
                <a:spcPts val="1000"/>
              </a:spcAft>
              <a:buFont typeface="Arial" pitchFamily="34" charset="0"/>
              <a:buChar char="•"/>
              <a:defRPr/>
            </a:pPr>
            <a:r>
              <a:rPr lang="en-US" dirty="0">
                <a:solidFill>
                  <a:srgbClr val="FFFF00"/>
                </a:solidFill>
              </a:rPr>
              <a:t>Bus voltage magnitude and phase angles </a:t>
            </a:r>
          </a:p>
          <a:p>
            <a:pPr marL="285750" indent="-285750">
              <a:spcAft>
                <a:spcPts val="1000"/>
              </a:spcAft>
              <a:buFont typeface="Arial" pitchFamily="34" charset="0"/>
              <a:buChar char="•"/>
              <a:defRPr/>
            </a:pPr>
            <a:r>
              <a:rPr lang="en-US" dirty="0">
                <a:solidFill>
                  <a:srgbClr val="FFFF00"/>
                </a:solidFill>
              </a:rPr>
              <a:t>Line currents, etc. that would result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2014" y="3790949"/>
            <a:ext cx="2623154" cy="1652587"/>
          </a:xfrm>
          <a:prstGeom prst="rect">
            <a:avLst/>
          </a:prstGeom>
          <a:solidFill>
            <a:schemeClr val="bg1"/>
          </a:solid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r>
              <a:rPr lang="en-US" dirty="0"/>
              <a:t>Basics for Power-flow Studies.</a:t>
            </a:r>
          </a:p>
        </p:txBody>
      </p:sp>
      <p:sp>
        <p:nvSpPr>
          <p:cNvPr id="3" name="TextBox 2"/>
          <p:cNvSpPr txBox="1">
            <a:spLocks noChangeArrowheads="1"/>
          </p:cNvSpPr>
          <p:nvPr/>
        </p:nvSpPr>
        <p:spPr bwMode="auto">
          <a:xfrm>
            <a:off x="381000" y="1584325"/>
            <a:ext cx="8534400" cy="4154488"/>
          </a:xfrm>
          <a:prstGeom prst="rect">
            <a:avLst/>
          </a:prstGeom>
          <a:noFill/>
          <a:ln w="9525">
            <a:noFill/>
            <a:miter lim="800000"/>
            <a:headEnd/>
            <a:tailEnd/>
          </a:ln>
        </p:spPr>
        <p:txBody>
          <a:bodyPr>
            <a:spAutoFit/>
          </a:bodyPr>
          <a:lstStyle/>
          <a:p>
            <a:pPr>
              <a:spcAft>
                <a:spcPts val="0"/>
              </a:spcAft>
              <a:defRPr/>
            </a:pPr>
            <a:r>
              <a:rPr lang="en-US" dirty="0">
                <a:solidFill>
                  <a:srgbClr val="FFFF00"/>
                </a:solidFill>
              </a:rPr>
              <a:t>The </a:t>
            </a:r>
            <a:r>
              <a:rPr lang="en-US" b="1" dirty="0">
                <a:solidFill>
                  <a:srgbClr val="FF5050"/>
                </a:solidFill>
              </a:rPr>
              <a:t>way ahead</a:t>
            </a:r>
            <a:r>
              <a:rPr lang="en-US" dirty="0">
                <a:solidFill>
                  <a:srgbClr val="FFFF00"/>
                </a:solidFill>
              </a:rPr>
              <a:t>…. to find the power-flow solution via iteration: </a:t>
            </a:r>
          </a:p>
          <a:p>
            <a:pPr marL="342900" indent="-342900">
              <a:spcBef>
                <a:spcPts val="1200"/>
              </a:spcBef>
              <a:spcAft>
                <a:spcPts val="0"/>
              </a:spcAft>
              <a:buFontTx/>
              <a:buAutoNum type="arabicPeriod"/>
              <a:defRPr/>
            </a:pPr>
            <a:r>
              <a:rPr lang="en-US" dirty="0">
                <a:solidFill>
                  <a:srgbClr val="FFFF00"/>
                </a:solidFill>
              </a:rPr>
              <a:t>Create a bus admittance matrix  </a:t>
            </a:r>
            <a:r>
              <a:rPr lang="en-US" b="1" dirty="0" err="1">
                <a:solidFill>
                  <a:srgbClr val="FF5050"/>
                </a:solidFill>
              </a:rPr>
              <a:t>Y</a:t>
            </a:r>
            <a:r>
              <a:rPr lang="en-US" b="1" baseline="-25000" dirty="0" err="1">
                <a:solidFill>
                  <a:srgbClr val="FF5050"/>
                </a:solidFill>
              </a:rPr>
              <a:t>bus</a:t>
            </a:r>
            <a:r>
              <a:rPr lang="en-US" dirty="0">
                <a:solidFill>
                  <a:srgbClr val="FFFF00"/>
                </a:solidFill>
              </a:rPr>
              <a:t> for the power system;</a:t>
            </a:r>
          </a:p>
          <a:p>
            <a:pPr marL="342900" indent="-342900">
              <a:spcBef>
                <a:spcPts val="1200"/>
              </a:spcBef>
              <a:spcAft>
                <a:spcPts val="0"/>
              </a:spcAft>
              <a:buFontTx/>
              <a:buAutoNum type="arabicPeriod"/>
              <a:defRPr/>
            </a:pPr>
            <a:r>
              <a:rPr lang="en-US" dirty="0">
                <a:solidFill>
                  <a:srgbClr val="FFFF00"/>
                </a:solidFill>
              </a:rPr>
              <a:t>Make an </a:t>
            </a:r>
            <a:r>
              <a:rPr lang="en-US" b="1" dirty="0">
                <a:solidFill>
                  <a:srgbClr val="FF5050"/>
                </a:solidFill>
              </a:rPr>
              <a:t>initial estimate </a:t>
            </a:r>
            <a:r>
              <a:rPr lang="en-US" dirty="0">
                <a:solidFill>
                  <a:srgbClr val="FFFF00"/>
                </a:solidFill>
              </a:rPr>
              <a:t>for the voltages at each bus in the system;</a:t>
            </a:r>
          </a:p>
          <a:p>
            <a:pPr marL="342900" indent="-342900">
              <a:spcBef>
                <a:spcPts val="1200"/>
              </a:spcBef>
              <a:spcAft>
                <a:spcPts val="0"/>
              </a:spcAft>
              <a:buFontTx/>
              <a:buAutoNum type="arabicPeriod"/>
              <a:defRPr/>
            </a:pPr>
            <a:r>
              <a:rPr lang="en-US" b="1" dirty="0">
                <a:solidFill>
                  <a:srgbClr val="FF5050"/>
                </a:solidFill>
              </a:rPr>
              <a:t>Iterate</a:t>
            </a:r>
            <a:r>
              <a:rPr lang="en-US" dirty="0">
                <a:solidFill>
                  <a:srgbClr val="FFFF00"/>
                </a:solidFill>
              </a:rPr>
              <a:t> to </a:t>
            </a:r>
            <a:r>
              <a:rPr lang="en-US" b="1" dirty="0">
                <a:solidFill>
                  <a:srgbClr val="FF5050"/>
                </a:solidFill>
              </a:rPr>
              <a:t>find conditions </a:t>
            </a:r>
            <a:r>
              <a:rPr lang="en-US" dirty="0">
                <a:solidFill>
                  <a:srgbClr val="FFFF00"/>
                </a:solidFill>
              </a:rPr>
              <a:t>that </a:t>
            </a:r>
            <a:r>
              <a:rPr lang="en-US" b="1" dirty="0">
                <a:solidFill>
                  <a:srgbClr val="FF5050"/>
                </a:solidFill>
              </a:rPr>
              <a:t>satisfy</a:t>
            </a:r>
            <a:r>
              <a:rPr lang="en-US" b="1" dirty="0">
                <a:solidFill>
                  <a:srgbClr val="FF0000"/>
                </a:solidFill>
              </a:rPr>
              <a:t> </a:t>
            </a:r>
            <a:r>
              <a:rPr lang="en-US" dirty="0">
                <a:solidFill>
                  <a:srgbClr val="FFFF00"/>
                </a:solidFill>
              </a:rPr>
              <a:t>the system’s load flow equations. </a:t>
            </a:r>
          </a:p>
          <a:p>
            <a:pPr marL="800100" lvl="1" indent="-228600">
              <a:spcBef>
                <a:spcPts val="1200"/>
              </a:spcBef>
              <a:spcAft>
                <a:spcPts val="0"/>
              </a:spcAft>
              <a:buFont typeface="Arial" pitchFamily="34" charset="0"/>
              <a:buChar char="•"/>
              <a:defRPr/>
            </a:pPr>
            <a:r>
              <a:rPr lang="en-US" sz="1600" dirty="0">
                <a:solidFill>
                  <a:srgbClr val="FFFF00"/>
                </a:solidFill>
              </a:rPr>
              <a:t>Update the voltage estimate for each bus (one at a time), based on the estimates for the voltages and power flows at every other bus and the values of the bus admittance matrix.</a:t>
            </a:r>
          </a:p>
          <a:p>
            <a:pPr marL="800100" lvl="1" indent="-228600">
              <a:spcBef>
                <a:spcPts val="1200"/>
              </a:spcBef>
              <a:spcAft>
                <a:spcPts val="0"/>
              </a:spcAft>
              <a:buFont typeface="Arial" pitchFamily="34" charset="0"/>
              <a:buChar char="•"/>
              <a:defRPr/>
            </a:pPr>
            <a:r>
              <a:rPr lang="en-US" sz="1600" dirty="0">
                <a:solidFill>
                  <a:srgbClr val="FFFF00"/>
                </a:solidFill>
              </a:rPr>
              <a:t>Since the voltage at a given bus depends on the voltages at all of the other busses in the system (which are just estimates), the updated voltage will not be correct. However, it will usually be closer to the answer than the original guess.</a:t>
            </a:r>
          </a:p>
          <a:p>
            <a:pPr marL="342900" indent="-342900">
              <a:spcBef>
                <a:spcPts val="1200"/>
              </a:spcBef>
              <a:spcAft>
                <a:spcPts val="0"/>
              </a:spcAft>
              <a:buFontTx/>
              <a:buAutoNum type="arabicPeriod"/>
              <a:defRPr/>
            </a:pPr>
            <a:r>
              <a:rPr lang="en-US" dirty="0">
                <a:solidFill>
                  <a:srgbClr val="FFFF00"/>
                </a:solidFill>
              </a:rPr>
              <a:t>Repeat this process to make the voltages at each bus approaching the correct answers to </a:t>
            </a:r>
            <a:r>
              <a:rPr lang="en-US" b="1" dirty="0">
                <a:solidFill>
                  <a:srgbClr val="FF5050"/>
                </a:solidFill>
              </a:rPr>
              <a:t>within a set tolerance </a:t>
            </a:r>
            <a:r>
              <a:rPr lang="en-US" dirty="0">
                <a:solidFill>
                  <a:srgbClr val="FFFF00"/>
                </a:solidFill>
              </a:rPr>
              <a:t>level…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anim calcmode="lin" valueType="num">
                                      <p:cBhvr>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0925" y="685800"/>
            <a:ext cx="1743075"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2" name="Title 1"/>
          <p:cNvSpPr>
            <a:spLocks noGrp="1"/>
          </p:cNvSpPr>
          <p:nvPr>
            <p:ph type="ctrTitle"/>
          </p:nvPr>
        </p:nvSpPr>
        <p:spPr/>
        <p:txBody>
          <a:bodyPr/>
          <a:lstStyle/>
          <a:p>
            <a:r>
              <a:rPr lang="en-US" dirty="0"/>
              <a:t>Basics for power-flow studies</a:t>
            </a:r>
          </a:p>
        </p:txBody>
      </p:sp>
      <p:sp>
        <p:nvSpPr>
          <p:cNvPr id="5123" name="TextBox 2"/>
          <p:cNvSpPr txBox="1">
            <a:spLocks noChangeArrowheads="1"/>
          </p:cNvSpPr>
          <p:nvPr/>
        </p:nvSpPr>
        <p:spPr bwMode="auto">
          <a:xfrm>
            <a:off x="228600" y="2030412"/>
            <a:ext cx="8534400" cy="429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defRPr/>
            </a:pPr>
            <a:r>
              <a:rPr lang="en-US" dirty="0">
                <a:solidFill>
                  <a:srgbClr val="FFFF00"/>
                </a:solidFill>
              </a:rPr>
              <a:t>The equations used to update the estimates differ for each of 3 bus types.</a:t>
            </a:r>
          </a:p>
          <a:p>
            <a:pPr marL="342900" indent="-342900" eaLnBrk="1" hangingPunct="1">
              <a:spcAft>
                <a:spcPts val="1000"/>
              </a:spcAft>
              <a:buFontTx/>
              <a:buAutoNum type="arabicPeriod"/>
              <a:defRPr/>
            </a:pPr>
            <a:r>
              <a:rPr lang="en-US" dirty="0">
                <a:solidFill>
                  <a:schemeClr val="bg1"/>
                </a:solidFill>
              </a:rPr>
              <a:t>Load bus (PQ bus) </a:t>
            </a:r>
            <a:r>
              <a:rPr lang="en-US" dirty="0">
                <a:solidFill>
                  <a:srgbClr val="FFFF00"/>
                </a:solidFill>
              </a:rPr>
              <a:t>– All buses not having a generator</a:t>
            </a:r>
          </a:p>
          <a:p>
            <a:pPr marL="571500" lvl="1" indent="-342900" eaLnBrk="1" hangingPunct="1">
              <a:spcAft>
                <a:spcPts val="1000"/>
              </a:spcAft>
              <a:buFont typeface="Arial" pitchFamily="34" charset="0"/>
              <a:buChar char="•"/>
              <a:defRPr/>
            </a:pPr>
            <a:r>
              <a:rPr lang="en-US" dirty="0">
                <a:solidFill>
                  <a:srgbClr val="FFFF00"/>
                </a:solidFill>
              </a:rPr>
              <a:t>Real and reactive power (</a:t>
            </a:r>
            <a:r>
              <a:rPr lang="en-US" b="1" dirty="0">
                <a:solidFill>
                  <a:srgbClr val="FF5050"/>
                </a:solidFill>
              </a:rPr>
              <a:t>P </a:t>
            </a:r>
            <a:r>
              <a:rPr lang="en-US" dirty="0">
                <a:solidFill>
                  <a:srgbClr val="FFFF00"/>
                </a:solidFill>
              </a:rPr>
              <a:t>and </a:t>
            </a:r>
            <a:r>
              <a:rPr lang="en-US" b="1" dirty="0">
                <a:solidFill>
                  <a:srgbClr val="FF5050"/>
                </a:solidFill>
              </a:rPr>
              <a:t>Q</a:t>
            </a:r>
            <a:r>
              <a:rPr lang="en-US" dirty="0">
                <a:solidFill>
                  <a:srgbClr val="FFFF00"/>
                </a:solidFill>
              </a:rPr>
              <a:t>)are specified </a:t>
            </a:r>
          </a:p>
          <a:p>
            <a:pPr marL="571500" lvl="1" indent="-342900" eaLnBrk="1" hangingPunct="1">
              <a:spcAft>
                <a:spcPts val="1000"/>
              </a:spcAft>
              <a:buFont typeface="Arial" pitchFamily="34" charset="0"/>
              <a:buChar char="•"/>
              <a:defRPr/>
            </a:pPr>
            <a:r>
              <a:rPr lang="en-US" dirty="0">
                <a:solidFill>
                  <a:srgbClr val="FFFF00"/>
                </a:solidFill>
              </a:rPr>
              <a:t>Bus voltage magnitude </a:t>
            </a:r>
            <a:r>
              <a:rPr lang="en-US" u="sng" dirty="0">
                <a:solidFill>
                  <a:srgbClr val="FFFF00"/>
                </a:solidFill>
              </a:rPr>
              <a:t>and</a:t>
            </a:r>
            <a:r>
              <a:rPr lang="en-US" dirty="0">
                <a:solidFill>
                  <a:srgbClr val="FFFF00"/>
                </a:solidFill>
              </a:rPr>
              <a:t> phase angle (</a:t>
            </a:r>
            <a:r>
              <a:rPr lang="en-US" b="1" dirty="0">
                <a:solidFill>
                  <a:srgbClr val="FF5050"/>
                </a:solidFill>
              </a:rPr>
              <a:t>V</a:t>
            </a:r>
            <a:r>
              <a:rPr lang="en-US" dirty="0">
                <a:solidFill>
                  <a:srgbClr val="FFFF00"/>
                </a:solidFill>
              </a:rPr>
              <a:t> and </a:t>
            </a:r>
            <a:r>
              <a:rPr lang="en-US" b="1" dirty="0">
                <a:solidFill>
                  <a:srgbClr val="FF5050"/>
                </a:solidFill>
                <a:latin typeface="Symbol" pitchFamily="18" charset="2"/>
              </a:rPr>
              <a:t>q</a:t>
            </a:r>
            <a:r>
              <a:rPr lang="en-US" dirty="0">
                <a:solidFill>
                  <a:srgbClr val="FFFF00"/>
                </a:solidFill>
              </a:rPr>
              <a:t>) will be calculated </a:t>
            </a:r>
          </a:p>
          <a:p>
            <a:pPr marL="571500" lvl="1" indent="-342900" eaLnBrk="1" hangingPunct="1">
              <a:spcAft>
                <a:spcPts val="1000"/>
              </a:spcAft>
              <a:buFont typeface="Arial" pitchFamily="34" charset="0"/>
              <a:buChar char="•"/>
              <a:defRPr/>
            </a:pPr>
            <a:r>
              <a:rPr lang="en-US" dirty="0">
                <a:solidFill>
                  <a:srgbClr val="FFFF00"/>
                </a:solidFill>
              </a:rPr>
              <a:t>Real and reactive powers supplied to a power system are defined to be positive </a:t>
            </a:r>
          </a:p>
          <a:p>
            <a:pPr marL="571500" lvl="1" indent="-342900" eaLnBrk="1" hangingPunct="1">
              <a:spcAft>
                <a:spcPts val="1000"/>
              </a:spcAft>
              <a:buFont typeface="Arial" pitchFamily="34" charset="0"/>
              <a:buChar char="•"/>
              <a:defRPr/>
            </a:pPr>
            <a:r>
              <a:rPr lang="en-US" dirty="0">
                <a:solidFill>
                  <a:srgbClr val="FFFF00"/>
                </a:solidFill>
              </a:rPr>
              <a:t>Powers consumed from the system are defined to be negative.</a:t>
            </a:r>
          </a:p>
          <a:p>
            <a:pPr eaLnBrk="1" hangingPunct="1">
              <a:spcAft>
                <a:spcPts val="1000"/>
              </a:spcAft>
              <a:defRPr/>
            </a:pPr>
            <a:r>
              <a:rPr lang="en-US" dirty="0">
                <a:solidFill>
                  <a:srgbClr val="FFFF00"/>
                </a:solidFill>
              </a:rPr>
              <a:t>2. </a:t>
            </a:r>
            <a:r>
              <a:rPr lang="en-US" dirty="0">
                <a:solidFill>
                  <a:schemeClr val="bg1"/>
                </a:solidFill>
              </a:rPr>
              <a:t>Generator bus (PV bus)</a:t>
            </a:r>
            <a:r>
              <a:rPr lang="en-US" dirty="0">
                <a:solidFill>
                  <a:srgbClr val="FFFF00"/>
                </a:solidFill>
              </a:rPr>
              <a:t> – </a:t>
            </a:r>
          </a:p>
          <a:p>
            <a:pPr marL="571500" lvl="1" indent="-342900" eaLnBrk="1" hangingPunct="1">
              <a:spcAft>
                <a:spcPts val="1000"/>
              </a:spcAft>
              <a:buFont typeface="Arial" pitchFamily="34" charset="0"/>
              <a:buChar char="•"/>
              <a:defRPr/>
            </a:pPr>
            <a:r>
              <a:rPr lang="en-US" dirty="0">
                <a:solidFill>
                  <a:srgbClr val="FFFF00"/>
                </a:solidFill>
              </a:rPr>
              <a:t>Voltage and real power supplied are specified</a:t>
            </a:r>
          </a:p>
          <a:p>
            <a:pPr marL="571500" lvl="1" indent="-342900" eaLnBrk="1" hangingPunct="1">
              <a:spcAft>
                <a:spcPts val="1000"/>
              </a:spcAft>
              <a:buFont typeface="Arial" pitchFamily="34" charset="0"/>
              <a:buChar char="•"/>
              <a:defRPr/>
            </a:pPr>
            <a:r>
              <a:rPr lang="en-US" dirty="0">
                <a:solidFill>
                  <a:srgbClr val="FFFF00"/>
                </a:solidFill>
              </a:rPr>
              <a:t>Bus phase angle (</a:t>
            </a:r>
            <a:r>
              <a:rPr lang="en-US" b="1" dirty="0">
                <a:solidFill>
                  <a:srgbClr val="FF5050"/>
                </a:solidFill>
                <a:latin typeface="Symbol" pitchFamily="18" charset="2"/>
              </a:rPr>
              <a:t>q</a:t>
            </a:r>
            <a:r>
              <a:rPr lang="en-US" dirty="0">
                <a:solidFill>
                  <a:srgbClr val="FFFF00"/>
                </a:solidFill>
              </a:rPr>
              <a:t>) will be calculated during iteration</a:t>
            </a:r>
          </a:p>
          <a:p>
            <a:pPr marL="571500" lvl="1" indent="-342900" eaLnBrk="1" hangingPunct="1">
              <a:spcAft>
                <a:spcPts val="1000"/>
              </a:spcAft>
              <a:buFont typeface="Arial" pitchFamily="34" charset="0"/>
              <a:buChar char="•"/>
              <a:defRPr/>
            </a:pPr>
            <a:r>
              <a:rPr lang="en-US" dirty="0">
                <a:solidFill>
                  <a:srgbClr val="FFFF00"/>
                </a:solidFill>
              </a:rPr>
              <a:t>Reactive power will be calculated after the case’s solution is found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anim calcmode="lin" valueType="num">
                                      <p:cBhvr additive="base">
                                        <p:cTn id="7"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anim calcmode="lin" valueType="num">
                                      <p:cBhvr additive="base">
                                        <p:cTn id="13"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 calcmode="lin" valueType="num">
                                      <p:cBhvr additive="base">
                                        <p:cTn id="19"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xEl>
                                              <p:pRg st="5" end="5"/>
                                            </p:txEl>
                                          </p:spTgt>
                                        </p:tgtEl>
                                        <p:attrNameLst>
                                          <p:attrName>style.visibility</p:attrName>
                                        </p:attrNameLst>
                                      </p:cBhvr>
                                      <p:to>
                                        <p:strVal val="visible"/>
                                      </p:to>
                                    </p:set>
                                    <p:anim calcmode="lin" valueType="num">
                                      <p:cBhvr additive="base">
                                        <p:cTn id="25"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123">
                                            <p:txEl>
                                              <p:pRg st="7" end="7"/>
                                            </p:txEl>
                                          </p:spTgt>
                                        </p:tgtEl>
                                        <p:attrNameLst>
                                          <p:attrName>style.visibility</p:attrName>
                                        </p:attrNameLst>
                                      </p:cBhvr>
                                      <p:to>
                                        <p:strVal val="visible"/>
                                      </p:to>
                                    </p:set>
                                    <p:anim calcmode="lin" valueType="num">
                                      <p:cBhvr additive="base">
                                        <p:cTn id="31" dur="500" fill="hold"/>
                                        <p:tgtEl>
                                          <p:spTgt spid="512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123">
                                            <p:txEl>
                                              <p:pRg st="8" end="8"/>
                                            </p:txEl>
                                          </p:spTgt>
                                        </p:tgtEl>
                                        <p:attrNameLst>
                                          <p:attrName>style.visibility</p:attrName>
                                        </p:attrNameLst>
                                      </p:cBhvr>
                                      <p:to>
                                        <p:strVal val="visible"/>
                                      </p:to>
                                    </p:set>
                                    <p:anim calcmode="lin" valueType="num">
                                      <p:cBhvr additive="base">
                                        <p:cTn id="37" dur="500" fill="hold"/>
                                        <p:tgtEl>
                                          <p:spTgt spid="512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123">
                                            <p:txEl>
                                              <p:pRg st="9" end="9"/>
                                            </p:txEl>
                                          </p:spTgt>
                                        </p:tgtEl>
                                        <p:attrNameLst>
                                          <p:attrName>style.visibility</p:attrName>
                                        </p:attrNameLst>
                                      </p:cBhvr>
                                      <p:to>
                                        <p:strVal val="visible"/>
                                      </p:to>
                                    </p:set>
                                    <p:anim calcmode="lin" valueType="num">
                                      <p:cBhvr additive="base">
                                        <p:cTn id="43" dur="500" fill="hold"/>
                                        <p:tgtEl>
                                          <p:spTgt spid="512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p:txBody>
          <a:bodyPr/>
          <a:lstStyle/>
          <a:p>
            <a:r>
              <a:rPr lang="en-US" dirty="0"/>
              <a:t>Basics for Power-flow Studies.</a:t>
            </a:r>
          </a:p>
        </p:txBody>
      </p:sp>
      <p:sp>
        <p:nvSpPr>
          <p:cNvPr id="6147" name="TextBox 2"/>
          <p:cNvSpPr txBox="1">
            <a:spLocks noChangeArrowheads="1"/>
          </p:cNvSpPr>
          <p:nvPr/>
        </p:nvSpPr>
        <p:spPr bwMode="auto">
          <a:xfrm>
            <a:off x="381000" y="2066272"/>
            <a:ext cx="8534400"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dirty="0">
                <a:solidFill>
                  <a:srgbClr val="FFFF00"/>
                </a:solidFill>
              </a:rPr>
              <a:t>3. </a:t>
            </a:r>
            <a:r>
              <a:rPr lang="en-US" dirty="0">
                <a:solidFill>
                  <a:schemeClr val="bg1"/>
                </a:solidFill>
              </a:rPr>
              <a:t>Slack bus (swing bus)</a:t>
            </a:r>
            <a:r>
              <a:rPr lang="en-US" dirty="0">
                <a:solidFill>
                  <a:srgbClr val="FFFF00"/>
                </a:solidFill>
              </a:rPr>
              <a:t> – </a:t>
            </a:r>
          </a:p>
          <a:p>
            <a:pPr marL="571500" lvl="1" indent="-342900" eaLnBrk="1" hangingPunct="1">
              <a:spcAft>
                <a:spcPts val="1000"/>
              </a:spcAft>
              <a:buFont typeface="Arial" pitchFamily="34" charset="0"/>
              <a:buChar char="•"/>
              <a:defRPr/>
            </a:pPr>
            <a:r>
              <a:rPr lang="en-US" dirty="0">
                <a:solidFill>
                  <a:srgbClr val="FFFF00"/>
                </a:solidFill>
              </a:rPr>
              <a:t>Special generator bus serving as the reference bus for the power system. </a:t>
            </a:r>
          </a:p>
          <a:p>
            <a:pPr marL="571500" lvl="1" indent="-342900" eaLnBrk="1" hangingPunct="1">
              <a:spcAft>
                <a:spcPts val="1000"/>
              </a:spcAft>
              <a:buFont typeface="Arial" pitchFamily="34" charset="0"/>
              <a:buChar char="•"/>
              <a:defRPr/>
            </a:pPr>
            <a:r>
              <a:rPr lang="en-US" dirty="0">
                <a:solidFill>
                  <a:srgbClr val="FFFF00"/>
                </a:solidFill>
              </a:rPr>
              <a:t>Voltage is fixed –  both magnitude and phase (for instance, 1</a:t>
            </a:r>
            <a:r>
              <a:rPr lang="en-US" dirty="0">
                <a:solidFill>
                  <a:srgbClr val="FFFF00"/>
                </a:solidFill>
                <a:sym typeface="Symbol" pitchFamily="18" charset="2"/>
              </a:rPr>
              <a:t>0</a:t>
            </a:r>
            <a:r>
              <a:rPr lang="en-US" dirty="0">
                <a:solidFill>
                  <a:srgbClr val="FFFF00"/>
                </a:solidFill>
              </a:rPr>
              <a:t>˚ </a:t>
            </a:r>
            <a:r>
              <a:rPr lang="en-US" dirty="0" err="1">
                <a:solidFill>
                  <a:srgbClr val="FFFF00"/>
                </a:solidFill>
              </a:rPr>
              <a:t>pu</a:t>
            </a:r>
            <a:r>
              <a:rPr lang="en-US" dirty="0">
                <a:solidFill>
                  <a:srgbClr val="FFFF00"/>
                </a:solidFill>
              </a:rPr>
              <a:t>). </a:t>
            </a:r>
          </a:p>
          <a:p>
            <a:pPr marL="571500" lvl="1" indent="-342900" eaLnBrk="1" hangingPunct="1">
              <a:spcAft>
                <a:spcPts val="1000"/>
              </a:spcAft>
              <a:buFont typeface="Arial" pitchFamily="34" charset="0"/>
              <a:buChar char="•"/>
              <a:defRPr/>
            </a:pPr>
            <a:r>
              <a:rPr lang="en-US" dirty="0">
                <a:solidFill>
                  <a:srgbClr val="FFFF00"/>
                </a:solidFill>
              </a:rPr>
              <a:t>Real and reactive powers are uncontrolled – supplies whatever real or reactive power is necessary to make the power flows in the system balance.</a:t>
            </a:r>
          </a:p>
        </p:txBody>
      </p:sp>
      <p:sp>
        <p:nvSpPr>
          <p:cNvPr id="6148" name="TextBox 3"/>
          <p:cNvSpPr txBox="1">
            <a:spLocks noChangeArrowheads="1"/>
          </p:cNvSpPr>
          <p:nvPr/>
        </p:nvSpPr>
        <p:spPr bwMode="auto">
          <a:xfrm>
            <a:off x="381000" y="3962400"/>
            <a:ext cx="8534400" cy="2821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dirty="0">
                <a:solidFill>
                  <a:srgbClr val="FFFF00"/>
                </a:solidFill>
              </a:rPr>
              <a:t>Key Points:</a:t>
            </a:r>
          </a:p>
          <a:p>
            <a:pPr marL="285750" indent="-285750" eaLnBrk="1" hangingPunct="1">
              <a:spcAft>
                <a:spcPts val="1000"/>
              </a:spcAft>
              <a:buFont typeface="Arial" pitchFamily="34" charset="0"/>
              <a:buChar char="•"/>
            </a:pPr>
            <a:r>
              <a:rPr lang="en-US" dirty="0">
                <a:solidFill>
                  <a:srgbClr val="FFFF00"/>
                </a:solidFill>
              </a:rPr>
              <a:t>Voltage on a load bus (</a:t>
            </a:r>
            <a:r>
              <a:rPr lang="en-US" b="1" dirty="0">
                <a:solidFill>
                  <a:srgbClr val="FF5050"/>
                </a:solidFill>
              </a:rPr>
              <a:t>P-Q</a:t>
            </a:r>
            <a:r>
              <a:rPr lang="en-US" dirty="0">
                <a:solidFill>
                  <a:schemeClr val="bg1"/>
                </a:solidFill>
              </a:rPr>
              <a:t> bus</a:t>
            </a:r>
            <a:r>
              <a:rPr lang="en-US" dirty="0">
                <a:solidFill>
                  <a:srgbClr val="FFFF00"/>
                </a:solidFill>
              </a:rPr>
              <a:t>) changes as the load varies – </a:t>
            </a:r>
            <a:r>
              <a:rPr lang="en-US" dirty="0">
                <a:solidFill>
                  <a:schemeClr val="bg1"/>
                </a:solidFill>
              </a:rPr>
              <a:t>P</a:t>
            </a:r>
            <a:r>
              <a:rPr lang="en-US" dirty="0">
                <a:solidFill>
                  <a:srgbClr val="FFFF00"/>
                </a:solidFill>
              </a:rPr>
              <a:t> and </a:t>
            </a:r>
            <a:r>
              <a:rPr lang="en-US" dirty="0">
                <a:solidFill>
                  <a:schemeClr val="bg1"/>
                </a:solidFill>
              </a:rPr>
              <a:t>Q</a:t>
            </a:r>
            <a:r>
              <a:rPr lang="en-US" dirty="0">
                <a:solidFill>
                  <a:srgbClr val="FFFF00"/>
                </a:solidFill>
              </a:rPr>
              <a:t> are fixed, while V (magnitude and angle) vary with load conditions.</a:t>
            </a:r>
          </a:p>
          <a:p>
            <a:pPr marL="285750" indent="-285750" eaLnBrk="1" hangingPunct="1">
              <a:spcAft>
                <a:spcPts val="1000"/>
              </a:spcAft>
              <a:buFont typeface="Arial" pitchFamily="34" charset="0"/>
              <a:buChar char="•"/>
            </a:pPr>
            <a:r>
              <a:rPr lang="en-US" dirty="0">
                <a:solidFill>
                  <a:srgbClr val="FFFF00"/>
                </a:solidFill>
              </a:rPr>
              <a:t>Generators (</a:t>
            </a:r>
            <a:r>
              <a:rPr lang="en-US" dirty="0">
                <a:solidFill>
                  <a:schemeClr val="bg1"/>
                </a:solidFill>
              </a:rPr>
              <a:t>@</a:t>
            </a:r>
            <a:r>
              <a:rPr lang="en-US" dirty="0">
                <a:solidFill>
                  <a:srgbClr val="FFFF00"/>
                </a:solidFill>
              </a:rPr>
              <a:t> </a:t>
            </a:r>
            <a:r>
              <a:rPr lang="en-US" b="1" dirty="0">
                <a:solidFill>
                  <a:srgbClr val="FF5050"/>
                </a:solidFill>
              </a:rPr>
              <a:t>P-V</a:t>
            </a:r>
            <a:r>
              <a:rPr lang="en-US" dirty="0">
                <a:solidFill>
                  <a:schemeClr val="bg1"/>
                </a:solidFill>
              </a:rPr>
              <a:t> buses</a:t>
            </a:r>
            <a:r>
              <a:rPr lang="en-US" dirty="0">
                <a:solidFill>
                  <a:srgbClr val="FFFF00"/>
                </a:solidFill>
              </a:rPr>
              <a:t>) work most efficiently when running at full load – </a:t>
            </a:r>
            <a:r>
              <a:rPr lang="en-US" dirty="0">
                <a:solidFill>
                  <a:schemeClr val="bg1"/>
                </a:solidFill>
              </a:rPr>
              <a:t>P</a:t>
            </a:r>
            <a:r>
              <a:rPr lang="en-US" dirty="0">
                <a:solidFill>
                  <a:srgbClr val="FFFF00"/>
                </a:solidFill>
              </a:rPr>
              <a:t> and </a:t>
            </a:r>
            <a:r>
              <a:rPr lang="en-US" dirty="0">
                <a:solidFill>
                  <a:schemeClr val="bg1"/>
                </a:solidFill>
              </a:rPr>
              <a:t>V</a:t>
            </a:r>
            <a:r>
              <a:rPr lang="en-US" dirty="0">
                <a:solidFill>
                  <a:srgbClr val="FFFF00"/>
                </a:solidFill>
              </a:rPr>
              <a:t> are fixed</a:t>
            </a:r>
          </a:p>
          <a:p>
            <a:pPr marL="285750" indent="-285750" eaLnBrk="1" hangingPunct="1">
              <a:spcAft>
                <a:spcPts val="1000"/>
              </a:spcAft>
              <a:buFont typeface="Arial" pitchFamily="34" charset="0"/>
              <a:buChar char="•"/>
            </a:pPr>
            <a:r>
              <a:rPr lang="en-US" dirty="0">
                <a:solidFill>
                  <a:schemeClr val="bg1"/>
                </a:solidFill>
              </a:rPr>
              <a:t>Slack bus </a:t>
            </a:r>
            <a:r>
              <a:rPr lang="en-US" dirty="0">
                <a:solidFill>
                  <a:srgbClr val="FFFF00"/>
                </a:solidFill>
              </a:rPr>
              <a:t>generator varies </a:t>
            </a:r>
            <a:r>
              <a:rPr lang="en-US" b="1" dirty="0">
                <a:solidFill>
                  <a:srgbClr val="FF5050"/>
                </a:solidFill>
              </a:rPr>
              <a:t>P</a:t>
            </a:r>
            <a:r>
              <a:rPr lang="en-US" dirty="0">
                <a:solidFill>
                  <a:srgbClr val="FFFF00"/>
                </a:solidFill>
              </a:rPr>
              <a:t> and </a:t>
            </a:r>
            <a:r>
              <a:rPr lang="en-US" b="1" dirty="0">
                <a:solidFill>
                  <a:srgbClr val="FF5050"/>
                </a:solidFill>
              </a:rPr>
              <a:t>Q</a:t>
            </a:r>
            <a:r>
              <a:rPr lang="en-US" dirty="0">
                <a:solidFill>
                  <a:srgbClr val="FFFF00"/>
                </a:solidFill>
              </a:rPr>
              <a:t> that it supplies to balance Complex power – </a:t>
            </a:r>
            <a:r>
              <a:rPr lang="en-US" dirty="0">
                <a:solidFill>
                  <a:schemeClr val="bg1"/>
                </a:solidFill>
              </a:rPr>
              <a:t>V</a:t>
            </a:r>
            <a:r>
              <a:rPr lang="en-US" dirty="0">
                <a:solidFill>
                  <a:srgbClr val="FFFF00"/>
                </a:solidFill>
              </a:rPr>
              <a:t> and </a:t>
            </a:r>
            <a:r>
              <a:rPr lang="en-US" dirty="0">
                <a:solidFill>
                  <a:schemeClr val="bg1"/>
                </a:solidFill>
              </a:rPr>
              <a:t>Angle reference </a:t>
            </a:r>
            <a:r>
              <a:rPr lang="en-US" dirty="0">
                <a:solidFill>
                  <a:srgbClr val="FFFF00"/>
                </a:solidFill>
              </a:rPr>
              <a:t>are fixed. </a:t>
            </a:r>
          </a:p>
          <a:p>
            <a:pPr eaLnBrk="1" hangingPunct="1">
              <a:spcAft>
                <a:spcPts val="1000"/>
              </a:spcAft>
            </a:pPr>
            <a:endParaRPr lang="en-US" dirty="0">
              <a:solidFill>
                <a:srgbClr val="FFFF00"/>
              </a:solidFill>
            </a:endParaRPr>
          </a:p>
        </p:txBody>
      </p:sp>
      <p:pic>
        <p:nvPicPr>
          <p:cNvPr id="61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0925" y="1066800"/>
            <a:ext cx="1743075"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fade">
                                      <p:cBhvr>
                                        <p:cTn id="7" dur="1000"/>
                                        <p:tgtEl>
                                          <p:spTgt spid="6147">
                                            <p:txEl>
                                              <p:pRg st="1" end="1"/>
                                            </p:txEl>
                                          </p:spTgt>
                                        </p:tgtEl>
                                      </p:cBhvr>
                                    </p:animEffect>
                                    <p:anim calcmode="lin" valueType="num">
                                      <p:cBhvr>
                                        <p:cTn id="8"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147">
                                            <p:txEl>
                                              <p:pRg st="2" end="2"/>
                                            </p:txEl>
                                          </p:spTgt>
                                        </p:tgtEl>
                                        <p:attrNameLst>
                                          <p:attrName>style.visibility</p:attrName>
                                        </p:attrNameLst>
                                      </p:cBhvr>
                                      <p:to>
                                        <p:strVal val="visible"/>
                                      </p:to>
                                    </p:set>
                                    <p:animEffect transition="in" filter="fade">
                                      <p:cBhvr>
                                        <p:cTn id="14" dur="1000"/>
                                        <p:tgtEl>
                                          <p:spTgt spid="6147">
                                            <p:txEl>
                                              <p:pRg st="2" end="2"/>
                                            </p:txEl>
                                          </p:spTgt>
                                        </p:tgtEl>
                                      </p:cBhvr>
                                    </p:animEffect>
                                    <p:anim calcmode="lin" valueType="num">
                                      <p:cBhvr>
                                        <p:cTn id="15"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1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147">
                                            <p:txEl>
                                              <p:pRg st="3" end="3"/>
                                            </p:txEl>
                                          </p:spTgt>
                                        </p:tgtEl>
                                        <p:attrNameLst>
                                          <p:attrName>style.visibility</p:attrName>
                                        </p:attrNameLst>
                                      </p:cBhvr>
                                      <p:to>
                                        <p:strVal val="visible"/>
                                      </p:to>
                                    </p:set>
                                    <p:animEffect transition="in" filter="fade">
                                      <p:cBhvr>
                                        <p:cTn id="21" dur="1000"/>
                                        <p:tgtEl>
                                          <p:spTgt spid="6147">
                                            <p:txEl>
                                              <p:pRg st="3" end="3"/>
                                            </p:txEl>
                                          </p:spTgt>
                                        </p:tgtEl>
                                      </p:cBhvr>
                                    </p:animEffect>
                                    <p:anim calcmode="lin" valueType="num">
                                      <p:cBhvr>
                                        <p:cTn id="22" dur="10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14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148">
                                            <p:txEl>
                                              <p:pRg st="0" end="0"/>
                                            </p:txEl>
                                          </p:spTgt>
                                        </p:tgtEl>
                                        <p:attrNameLst>
                                          <p:attrName>style.visibility</p:attrName>
                                        </p:attrNameLst>
                                      </p:cBhvr>
                                      <p:to>
                                        <p:strVal val="visible"/>
                                      </p:to>
                                    </p:set>
                                    <p:animEffect transition="in" filter="fade">
                                      <p:cBhvr>
                                        <p:cTn id="28" dur="1000"/>
                                        <p:tgtEl>
                                          <p:spTgt spid="6148">
                                            <p:txEl>
                                              <p:pRg st="0" end="0"/>
                                            </p:txEl>
                                          </p:spTgt>
                                        </p:tgtEl>
                                      </p:cBhvr>
                                    </p:animEffect>
                                    <p:anim calcmode="lin" valueType="num">
                                      <p:cBhvr>
                                        <p:cTn id="29" dur="1000" fill="hold"/>
                                        <p:tgtEl>
                                          <p:spTgt spid="6148">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6148">
                                            <p:txEl>
                                              <p:pRg st="0" end="0"/>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6148">
                                            <p:txEl>
                                              <p:pRg st="1" end="1"/>
                                            </p:txEl>
                                          </p:spTgt>
                                        </p:tgtEl>
                                        <p:attrNameLst>
                                          <p:attrName>style.visibility</p:attrName>
                                        </p:attrNameLst>
                                      </p:cBhvr>
                                      <p:to>
                                        <p:strVal val="visible"/>
                                      </p:to>
                                    </p:set>
                                    <p:animEffect transition="in" filter="fade">
                                      <p:cBhvr>
                                        <p:cTn id="33" dur="1000"/>
                                        <p:tgtEl>
                                          <p:spTgt spid="6148">
                                            <p:txEl>
                                              <p:pRg st="1" end="1"/>
                                            </p:txEl>
                                          </p:spTgt>
                                        </p:tgtEl>
                                      </p:cBhvr>
                                    </p:animEffect>
                                    <p:anim calcmode="lin" valueType="num">
                                      <p:cBhvr>
                                        <p:cTn id="34" dur="1000" fill="hold"/>
                                        <p:tgtEl>
                                          <p:spTgt spid="6148">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614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6148">
                                            <p:txEl>
                                              <p:pRg st="2" end="2"/>
                                            </p:txEl>
                                          </p:spTgt>
                                        </p:tgtEl>
                                        <p:attrNameLst>
                                          <p:attrName>style.visibility</p:attrName>
                                        </p:attrNameLst>
                                      </p:cBhvr>
                                      <p:to>
                                        <p:strVal val="visible"/>
                                      </p:to>
                                    </p:set>
                                    <p:animEffect transition="in" filter="fade">
                                      <p:cBhvr>
                                        <p:cTn id="40" dur="1000"/>
                                        <p:tgtEl>
                                          <p:spTgt spid="6148">
                                            <p:txEl>
                                              <p:pRg st="2" end="2"/>
                                            </p:txEl>
                                          </p:spTgt>
                                        </p:tgtEl>
                                      </p:cBhvr>
                                    </p:animEffect>
                                    <p:anim calcmode="lin" valueType="num">
                                      <p:cBhvr>
                                        <p:cTn id="41" dur="1000" fill="hold"/>
                                        <p:tgtEl>
                                          <p:spTgt spid="6148">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614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6148">
                                            <p:txEl>
                                              <p:pRg st="3" end="3"/>
                                            </p:txEl>
                                          </p:spTgt>
                                        </p:tgtEl>
                                        <p:attrNameLst>
                                          <p:attrName>style.visibility</p:attrName>
                                        </p:attrNameLst>
                                      </p:cBhvr>
                                      <p:to>
                                        <p:strVal val="visible"/>
                                      </p:to>
                                    </p:set>
                                    <p:animEffect transition="in" filter="fade">
                                      <p:cBhvr>
                                        <p:cTn id="47" dur="1000"/>
                                        <p:tgtEl>
                                          <p:spTgt spid="6148">
                                            <p:txEl>
                                              <p:pRg st="3" end="3"/>
                                            </p:txEl>
                                          </p:spTgt>
                                        </p:tgtEl>
                                      </p:cBhvr>
                                    </p:animEffect>
                                    <p:anim calcmode="lin" valueType="num">
                                      <p:cBhvr>
                                        <p:cTn id="48" dur="1000" fill="hold"/>
                                        <p:tgtEl>
                                          <p:spTgt spid="6148">
                                            <p:txEl>
                                              <p:pRg st="3" end="3"/>
                                            </p:txEl>
                                          </p:spTgt>
                                        </p:tgtEl>
                                        <p:attrNameLst>
                                          <p:attrName>ppt_x</p:attrName>
                                        </p:attrNameLst>
                                      </p:cBhvr>
                                      <p:tavLst>
                                        <p:tav tm="0">
                                          <p:val>
                                            <p:strVal val="#ppt_x"/>
                                          </p:val>
                                        </p:tav>
                                        <p:tav tm="100000">
                                          <p:val>
                                            <p:strVal val="#ppt_x"/>
                                          </p:val>
                                        </p:tav>
                                      </p:tavLst>
                                    </p:anim>
                                    <p:anim calcmode="lin" valueType="num">
                                      <p:cBhvr>
                                        <p:cTn id="49" dur="1000" fill="hold"/>
                                        <p:tgtEl>
                                          <p:spTgt spid="614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p:txBody>
          <a:bodyPr/>
          <a:lstStyle/>
          <a:p>
            <a:r>
              <a:rPr lang="en-US" dirty="0" err="1"/>
              <a:t>Y</a:t>
            </a:r>
            <a:r>
              <a:rPr lang="en-US" baseline="-25000" dirty="0" err="1"/>
              <a:t>bus</a:t>
            </a:r>
            <a:r>
              <a:rPr lang="en-US" dirty="0"/>
              <a:t> for Power-flow Analysis</a:t>
            </a:r>
          </a:p>
        </p:txBody>
      </p:sp>
      <p:pic>
        <p:nvPicPr>
          <p:cNvPr id="7172" name="Picture 3" descr="f11-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231" y="2438400"/>
            <a:ext cx="4004631" cy="2832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Object 2"/>
          <p:cNvGraphicFramePr>
            <a:graphicFrameLocks noChangeAspect="1"/>
          </p:cNvGraphicFramePr>
          <p:nvPr>
            <p:extLst>
              <p:ext uri="{D42A27DB-BD31-4B8C-83A1-F6EECF244321}">
                <p14:modId xmlns:p14="http://schemas.microsoft.com/office/powerpoint/2010/main" val="1475470346"/>
              </p:ext>
            </p:extLst>
          </p:nvPr>
        </p:nvGraphicFramePr>
        <p:xfrm>
          <a:off x="4114800" y="2985959"/>
          <a:ext cx="2404559" cy="476766"/>
        </p:xfrm>
        <a:graphic>
          <a:graphicData uri="http://schemas.openxmlformats.org/presentationml/2006/ole">
            <mc:AlternateContent xmlns:mc="http://schemas.openxmlformats.org/markup-compatibility/2006">
              <mc:Choice xmlns:v="urn:schemas-microsoft-com:vml" Requires="v">
                <p:oleObj spid="_x0000_s30838" name="Equation" r:id="rId4" imgW="1473120" imgH="291960" progId="Equation.DSMT4">
                  <p:embed/>
                </p:oleObj>
              </mc:Choice>
              <mc:Fallback>
                <p:oleObj name="Equation" r:id="rId4" imgW="1473120" imgH="291960" progId="Equation.DSMT4">
                  <p:embed/>
                  <p:pic>
                    <p:nvPicPr>
                      <p:cNvPr id="0" name=""/>
                      <p:cNvPicPr/>
                      <p:nvPr/>
                    </p:nvPicPr>
                    <p:blipFill>
                      <a:blip r:embed="rId5"/>
                      <a:stretch>
                        <a:fillRect/>
                      </a:stretch>
                    </p:blipFill>
                    <p:spPr>
                      <a:xfrm>
                        <a:off x="4114800" y="2985959"/>
                        <a:ext cx="2404559" cy="476766"/>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82397061"/>
              </p:ext>
            </p:extLst>
          </p:nvPr>
        </p:nvGraphicFramePr>
        <p:xfrm>
          <a:off x="4114800" y="5029200"/>
          <a:ext cx="4819650" cy="838200"/>
        </p:xfrm>
        <a:graphic>
          <a:graphicData uri="http://schemas.openxmlformats.org/presentationml/2006/ole">
            <mc:AlternateContent xmlns:mc="http://schemas.openxmlformats.org/markup-compatibility/2006">
              <mc:Choice xmlns:v="urn:schemas-microsoft-com:vml" Requires="v">
                <p:oleObj spid="_x0000_s30839" name="Equation" r:id="rId6" imgW="2628720" imgH="457200" progId="Equation.DSMT4">
                  <p:embed/>
                </p:oleObj>
              </mc:Choice>
              <mc:Fallback>
                <p:oleObj name="Equation" r:id="rId6" imgW="2628720" imgH="457200" progId="Equation.DSMT4">
                  <p:embed/>
                  <p:pic>
                    <p:nvPicPr>
                      <p:cNvPr id="0" name=""/>
                      <p:cNvPicPr/>
                      <p:nvPr/>
                    </p:nvPicPr>
                    <p:blipFill>
                      <a:blip r:embed="rId7"/>
                      <a:stretch>
                        <a:fillRect/>
                      </a:stretch>
                    </p:blipFill>
                    <p:spPr>
                      <a:xfrm>
                        <a:off x="4114800" y="5029200"/>
                        <a:ext cx="4819650" cy="838200"/>
                      </a:xfrm>
                      <a:prstGeom prst="rect">
                        <a:avLst/>
                      </a:prstGeom>
                    </p:spPr>
                  </p:pic>
                </p:oleObj>
              </mc:Fallback>
            </mc:AlternateContent>
          </a:graphicData>
        </a:graphic>
      </p:graphicFrame>
      <p:grpSp>
        <p:nvGrpSpPr>
          <p:cNvPr id="8" name="Group 7"/>
          <p:cNvGrpSpPr/>
          <p:nvPr/>
        </p:nvGrpSpPr>
        <p:grpSpPr>
          <a:xfrm>
            <a:off x="1063065" y="3168134"/>
            <a:ext cx="1637904" cy="1632466"/>
            <a:chOff x="1486296" y="4038600"/>
            <a:chExt cx="1637904" cy="1632466"/>
          </a:xfrm>
        </p:grpSpPr>
        <p:sp>
          <p:nvSpPr>
            <p:cNvPr id="2" name="Rectangle 1"/>
            <p:cNvSpPr/>
            <p:nvPr/>
          </p:nvSpPr>
          <p:spPr>
            <a:xfrm>
              <a:off x="2385144" y="4343400"/>
              <a:ext cx="739056" cy="1143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1981200" y="4495800"/>
              <a:ext cx="304800"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981200" y="5181600"/>
              <a:ext cx="304800"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524000" y="4901795"/>
              <a:ext cx="304800"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924248" y="4038600"/>
              <a:ext cx="418704" cy="369332"/>
            </a:xfrm>
            <a:prstGeom prst="rect">
              <a:avLst/>
            </a:prstGeom>
            <a:noFill/>
          </p:spPr>
          <p:txBody>
            <a:bodyPr wrap="none" rtlCol="0">
              <a:spAutoFit/>
            </a:bodyPr>
            <a:lstStyle/>
            <a:p>
              <a:r>
                <a:rPr lang="en-US" dirty="0">
                  <a:solidFill>
                    <a:srgbClr val="00B050"/>
                  </a:solidFill>
                </a:rPr>
                <a:t>I</a:t>
              </a:r>
              <a:r>
                <a:rPr lang="en-US" baseline="-25000" dirty="0">
                  <a:solidFill>
                    <a:srgbClr val="00B050"/>
                  </a:solidFill>
                </a:rPr>
                <a:t>12</a:t>
              </a:r>
              <a:endParaRPr lang="en-US" dirty="0">
                <a:solidFill>
                  <a:srgbClr val="00B050"/>
                </a:solidFill>
              </a:endParaRPr>
            </a:p>
          </p:txBody>
        </p:sp>
        <p:sp>
          <p:nvSpPr>
            <p:cNvPr id="16" name="TextBox 15"/>
            <p:cNvSpPr txBox="1"/>
            <p:nvPr/>
          </p:nvSpPr>
          <p:spPr>
            <a:xfrm>
              <a:off x="1966440" y="5301734"/>
              <a:ext cx="418704" cy="369332"/>
            </a:xfrm>
            <a:prstGeom prst="rect">
              <a:avLst/>
            </a:prstGeom>
            <a:noFill/>
          </p:spPr>
          <p:txBody>
            <a:bodyPr wrap="none" rtlCol="0">
              <a:spAutoFit/>
            </a:bodyPr>
            <a:lstStyle/>
            <a:p>
              <a:r>
                <a:rPr lang="en-US" dirty="0">
                  <a:solidFill>
                    <a:srgbClr val="00B050"/>
                  </a:solidFill>
                </a:rPr>
                <a:t>I</a:t>
              </a:r>
              <a:r>
                <a:rPr lang="en-US" baseline="-25000" dirty="0">
                  <a:solidFill>
                    <a:srgbClr val="00B050"/>
                  </a:solidFill>
                </a:rPr>
                <a:t>32</a:t>
              </a:r>
              <a:endParaRPr lang="en-US" dirty="0">
                <a:solidFill>
                  <a:srgbClr val="00B050"/>
                </a:solidFill>
              </a:endParaRPr>
            </a:p>
          </p:txBody>
        </p:sp>
        <p:sp>
          <p:nvSpPr>
            <p:cNvPr id="17" name="TextBox 16"/>
            <p:cNvSpPr txBox="1"/>
            <p:nvPr/>
          </p:nvSpPr>
          <p:spPr>
            <a:xfrm>
              <a:off x="1486296" y="4431268"/>
              <a:ext cx="418704" cy="369332"/>
            </a:xfrm>
            <a:prstGeom prst="rect">
              <a:avLst/>
            </a:prstGeom>
            <a:noFill/>
          </p:spPr>
          <p:txBody>
            <a:bodyPr wrap="none" rtlCol="0">
              <a:spAutoFit/>
            </a:bodyPr>
            <a:lstStyle/>
            <a:p>
              <a:r>
                <a:rPr lang="en-US" dirty="0">
                  <a:solidFill>
                    <a:srgbClr val="00B050"/>
                  </a:solidFill>
                </a:rPr>
                <a:t>I</a:t>
              </a:r>
              <a:r>
                <a:rPr lang="en-US" baseline="-25000" dirty="0">
                  <a:solidFill>
                    <a:srgbClr val="00B050"/>
                  </a:solidFill>
                </a:rPr>
                <a:t>42</a:t>
              </a:r>
              <a:endParaRPr lang="en-US" dirty="0">
                <a:solidFill>
                  <a:srgbClr val="00B050"/>
                </a:solidFill>
              </a:endParaRPr>
            </a:p>
          </p:txBody>
        </p:sp>
        <p:cxnSp>
          <p:nvCxnSpPr>
            <p:cNvPr id="18" name="Straight Arrow Connector 17"/>
            <p:cNvCxnSpPr/>
            <p:nvPr/>
          </p:nvCxnSpPr>
          <p:spPr>
            <a:xfrm>
              <a:off x="2667000" y="4778655"/>
              <a:ext cx="304800"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610048" y="4355068"/>
              <a:ext cx="333746" cy="369332"/>
            </a:xfrm>
            <a:prstGeom prst="rect">
              <a:avLst/>
            </a:prstGeom>
            <a:noFill/>
          </p:spPr>
          <p:txBody>
            <a:bodyPr wrap="none" rtlCol="0">
              <a:spAutoFit/>
            </a:bodyPr>
            <a:lstStyle/>
            <a:p>
              <a:r>
                <a:rPr lang="en-US" dirty="0">
                  <a:solidFill>
                    <a:srgbClr val="00B050"/>
                  </a:solidFill>
                </a:rPr>
                <a:t>I</a:t>
              </a:r>
              <a:r>
                <a:rPr lang="en-US" baseline="-25000" dirty="0">
                  <a:solidFill>
                    <a:srgbClr val="00B050"/>
                  </a:solidFill>
                </a:rPr>
                <a:t>2</a:t>
              </a:r>
              <a:endParaRPr lang="en-US" dirty="0">
                <a:solidFill>
                  <a:srgbClr val="00B050"/>
                </a:solidFill>
              </a:endParaRPr>
            </a:p>
          </p:txBody>
        </p:sp>
      </p:grpSp>
      <p:graphicFrame>
        <p:nvGraphicFramePr>
          <p:cNvPr id="20" name="Object 19"/>
          <p:cNvGraphicFramePr>
            <a:graphicFrameLocks noChangeAspect="1"/>
          </p:cNvGraphicFramePr>
          <p:nvPr>
            <p:extLst>
              <p:ext uri="{D42A27DB-BD31-4B8C-83A1-F6EECF244321}">
                <p14:modId xmlns:p14="http://schemas.microsoft.com/office/powerpoint/2010/main" val="1009734934"/>
              </p:ext>
            </p:extLst>
          </p:nvPr>
        </p:nvGraphicFramePr>
        <p:xfrm>
          <a:off x="4133850" y="4114800"/>
          <a:ext cx="3708395" cy="838199"/>
        </p:xfrm>
        <a:graphic>
          <a:graphicData uri="http://schemas.openxmlformats.org/presentationml/2006/ole">
            <mc:AlternateContent xmlns:mc="http://schemas.openxmlformats.org/markup-compatibility/2006">
              <mc:Choice xmlns:v="urn:schemas-microsoft-com:vml" Requires="v">
                <p:oleObj spid="_x0000_s30840" name="Equation" r:id="rId8" imgW="1854000" imgH="419040" progId="Equation.DSMT4">
                  <p:embed/>
                </p:oleObj>
              </mc:Choice>
              <mc:Fallback>
                <p:oleObj name="Equation" r:id="rId8" imgW="1854000" imgH="419040" progId="Equation.DSMT4">
                  <p:embed/>
                  <p:pic>
                    <p:nvPicPr>
                      <p:cNvPr id="0" name=""/>
                      <p:cNvPicPr/>
                      <p:nvPr/>
                    </p:nvPicPr>
                    <p:blipFill>
                      <a:blip r:embed="rId9"/>
                      <a:stretch>
                        <a:fillRect/>
                      </a:stretch>
                    </p:blipFill>
                    <p:spPr>
                      <a:xfrm>
                        <a:off x="4133850" y="4114800"/>
                        <a:ext cx="3708395" cy="838199"/>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1285527205"/>
              </p:ext>
            </p:extLst>
          </p:nvPr>
        </p:nvGraphicFramePr>
        <p:xfrm>
          <a:off x="4105275" y="6019800"/>
          <a:ext cx="4171950" cy="503238"/>
        </p:xfrm>
        <a:graphic>
          <a:graphicData uri="http://schemas.openxmlformats.org/presentationml/2006/ole">
            <mc:AlternateContent xmlns:mc="http://schemas.openxmlformats.org/markup-compatibility/2006">
              <mc:Choice xmlns:v="urn:schemas-microsoft-com:vml" Requires="v">
                <p:oleObj spid="_x0000_s30841" name="Equation" r:id="rId10" imgW="1892160" imgH="228600" progId="Equation.DSMT4">
                  <p:embed/>
                </p:oleObj>
              </mc:Choice>
              <mc:Fallback>
                <p:oleObj name="Equation" r:id="rId10" imgW="1892160" imgH="228600" progId="Equation.DSMT4">
                  <p:embed/>
                  <p:pic>
                    <p:nvPicPr>
                      <p:cNvPr id="0" name=""/>
                      <p:cNvPicPr/>
                      <p:nvPr/>
                    </p:nvPicPr>
                    <p:blipFill>
                      <a:blip r:embed="rId11"/>
                      <a:stretch>
                        <a:fillRect/>
                      </a:stretch>
                    </p:blipFill>
                    <p:spPr>
                      <a:xfrm>
                        <a:off x="4105275" y="6019800"/>
                        <a:ext cx="4171950" cy="503238"/>
                      </a:xfrm>
                      <a:prstGeom prst="rect">
                        <a:avLst/>
                      </a:prstGeom>
                    </p:spPr>
                  </p:pic>
                </p:oleObj>
              </mc:Fallback>
            </mc:AlternateContent>
          </a:graphicData>
        </a:graphic>
      </p:graphicFrame>
      <p:sp>
        <p:nvSpPr>
          <p:cNvPr id="23" name="TextBox 2"/>
          <p:cNvSpPr txBox="1">
            <a:spLocks noChangeArrowheads="1"/>
          </p:cNvSpPr>
          <p:nvPr/>
        </p:nvSpPr>
        <p:spPr bwMode="auto">
          <a:xfrm>
            <a:off x="228600" y="1568450"/>
            <a:ext cx="7524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dirty="0">
                <a:solidFill>
                  <a:srgbClr val="FFFF00"/>
                </a:solidFill>
              </a:rPr>
              <a:t>The basic equation for power-flow analysis is derived from the nodal analysis equations for the power system:</a:t>
            </a:r>
            <a:endParaRPr lang="en-US" dirty="0">
              <a:solidFill>
                <a:srgbClr val="FFFF00"/>
              </a:solidFill>
              <a:sym typeface="Symbol" pitchFamily="18" charset="2"/>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3292780649"/>
              </p:ext>
            </p:extLst>
          </p:nvPr>
        </p:nvGraphicFramePr>
        <p:xfrm>
          <a:off x="4114800" y="2209800"/>
          <a:ext cx="2123768" cy="609600"/>
        </p:xfrm>
        <a:graphic>
          <a:graphicData uri="http://schemas.openxmlformats.org/presentationml/2006/ole">
            <mc:AlternateContent xmlns:mc="http://schemas.openxmlformats.org/markup-compatibility/2006">
              <mc:Choice xmlns:v="urn:schemas-microsoft-com:vml" Requires="v">
                <p:oleObj spid="_x0000_s30842" name="Equation" r:id="rId12" imgW="1371600" imgH="393480" progId="Equation.DSMT4">
                  <p:embed/>
                </p:oleObj>
              </mc:Choice>
              <mc:Fallback>
                <p:oleObj name="Equation" r:id="rId12" imgW="1371600" imgH="393480" progId="Equation.DSMT4">
                  <p:embed/>
                  <p:pic>
                    <p:nvPicPr>
                      <p:cNvPr id="0" name=""/>
                      <p:cNvPicPr/>
                      <p:nvPr/>
                    </p:nvPicPr>
                    <p:blipFill>
                      <a:blip r:embed="rId13"/>
                      <a:stretch>
                        <a:fillRect/>
                      </a:stretch>
                    </p:blipFill>
                    <p:spPr>
                      <a:xfrm>
                        <a:off x="4114800" y="2209800"/>
                        <a:ext cx="2123768" cy="609600"/>
                      </a:xfrm>
                      <a:prstGeom prst="rect">
                        <a:avLst/>
                      </a:prstGeom>
                    </p:spPr>
                  </p:pic>
                </p:oleObj>
              </mc:Fallback>
            </mc:AlternateContent>
          </a:graphicData>
        </a:graphic>
      </p:graphicFrame>
      <p:pic>
        <p:nvPicPr>
          <p:cNvPr id="11" name="Picture 1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753350" y="1343025"/>
            <a:ext cx="1238250" cy="1733550"/>
          </a:xfrm>
          <a:prstGeom prst="rect">
            <a:avLst/>
          </a:prstGeom>
          <a:solidFill>
            <a:srgbClr val="FFFFCC"/>
          </a:solidFill>
        </p:spPr>
      </p:pic>
      <p:pic>
        <p:nvPicPr>
          <p:cNvPr id="15" name="Picture 1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222867" y="2231756"/>
            <a:ext cx="1880116" cy="1880116"/>
          </a:xfrm>
          <a:prstGeom prst="rect">
            <a:avLst/>
          </a:prstGeom>
          <a:solidFill>
            <a:srgbClr val="FFFFCC"/>
          </a:solidFill>
        </p:spPr>
      </p:pic>
    </p:spTree>
    <p:extLst>
      <p:ext uri="{BB962C8B-B14F-4D97-AF65-F5344CB8AC3E}">
        <p14:creationId xmlns:p14="http://schemas.microsoft.com/office/powerpoint/2010/main" val="2089299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64" presetClass="path" presetSubtype="0" accel="50000" decel="50000" fill="hold" nodeType="clickEffect">
                                  <p:stCondLst>
                                    <p:cond delay="0"/>
                                  </p:stCondLst>
                                  <p:childTnLst>
                                    <p:animMotion origin="layout" path="M 0.00105 0.15 L 0.00105 -0.15555 " pathEditMode="relative" rAng="0" ptsTypes="AA">
                                      <p:cBhvr>
                                        <p:cTn id="16" dur="2000" fill="hold"/>
                                        <p:tgtEl>
                                          <p:spTgt spid="11"/>
                                        </p:tgtEl>
                                        <p:attrNameLst>
                                          <p:attrName>ppt_x</p:attrName>
                                          <p:attrName>ppt_y</p:attrName>
                                        </p:attrNameLst>
                                      </p:cBhvr>
                                      <p:rCtr x="0" y="-15278"/>
                                    </p:animMotion>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1000"/>
                                        <p:tgtEl>
                                          <p:spTgt spid="20"/>
                                        </p:tgtEl>
                                      </p:cBhvr>
                                    </p:animEffect>
                                    <p:anim calcmode="lin" valueType="num">
                                      <p:cBhvr>
                                        <p:cTn id="22" dur="1000" fill="hold"/>
                                        <p:tgtEl>
                                          <p:spTgt spid="20"/>
                                        </p:tgtEl>
                                        <p:attrNameLst>
                                          <p:attrName>ppt_x</p:attrName>
                                        </p:attrNameLst>
                                      </p:cBhvr>
                                      <p:tavLst>
                                        <p:tav tm="0">
                                          <p:val>
                                            <p:strVal val="#ppt_x"/>
                                          </p:val>
                                        </p:tav>
                                        <p:tav tm="100000">
                                          <p:val>
                                            <p:strVal val="#ppt_x"/>
                                          </p:val>
                                        </p:tav>
                                      </p:tavLst>
                                    </p:anim>
                                    <p:anim calcmode="lin" valueType="num">
                                      <p:cBhvr>
                                        <p:cTn id="2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additive="base">
                                        <p:cTn id="41" dur="500" fill="hold"/>
                                        <p:tgtEl>
                                          <p:spTgt spid="21"/>
                                        </p:tgtEl>
                                        <p:attrNameLst>
                                          <p:attrName>ppt_x</p:attrName>
                                        </p:attrNameLst>
                                      </p:cBhvr>
                                      <p:tavLst>
                                        <p:tav tm="0">
                                          <p:val>
                                            <p:strVal val="#ppt_x"/>
                                          </p:val>
                                        </p:tav>
                                        <p:tav tm="100000">
                                          <p:val>
                                            <p:strVal val="#ppt_x"/>
                                          </p:val>
                                        </p:tav>
                                      </p:tavLst>
                                    </p:anim>
                                    <p:anim calcmode="lin" valueType="num">
                                      <p:cBhvr additive="base">
                                        <p:cTn id="4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6388"/>
            <a:ext cx="8229600" cy="854075"/>
          </a:xfrm>
        </p:spPr>
        <p:txBody>
          <a:bodyPr/>
          <a:lstStyle/>
          <a:p>
            <a:r>
              <a:rPr lang="en-US" dirty="0"/>
              <a:t>Power-flow Analysis Equations</a:t>
            </a:r>
            <a:endParaRPr lang="ru-RU" dirty="0"/>
          </a:p>
        </p:txBody>
      </p:sp>
      <p:graphicFrame>
        <p:nvGraphicFramePr>
          <p:cNvPr id="10243" name="Object 5"/>
          <p:cNvGraphicFramePr>
            <a:graphicFrameLocks noGrp="1" noChangeAspect="1"/>
          </p:cNvGraphicFramePr>
          <p:nvPr>
            <p:ph sz="half" idx="4294967295"/>
            <p:extLst>
              <p:ext uri="{D42A27DB-BD31-4B8C-83A1-F6EECF244321}">
                <p14:modId xmlns:p14="http://schemas.microsoft.com/office/powerpoint/2010/main" val="3091319903"/>
              </p:ext>
            </p:extLst>
          </p:nvPr>
        </p:nvGraphicFramePr>
        <p:xfrm>
          <a:off x="2977700" y="2209800"/>
          <a:ext cx="2889700" cy="439737"/>
        </p:xfrm>
        <a:graphic>
          <a:graphicData uri="http://schemas.openxmlformats.org/presentationml/2006/ole">
            <mc:AlternateContent xmlns:mc="http://schemas.openxmlformats.org/markup-compatibility/2006">
              <mc:Choice xmlns:v="urn:schemas-microsoft-com:vml" Requires="v">
                <p:oleObj spid="_x0000_s10326" name="Equation" r:id="rId3" imgW="1498320" imgH="228600" progId="Equation.DSMT4">
                  <p:embed/>
                </p:oleObj>
              </mc:Choice>
              <mc:Fallback>
                <p:oleObj name="Equation" r:id="rId3" imgW="1498320" imgH="228600" progId="Equation.DSMT4">
                  <p:embed/>
                  <p:pic>
                    <p:nvPicPr>
                      <p:cNvPr id="0" name="Object 5"/>
                      <p:cNvPicPr>
                        <a:picLocks noGrp="1" noChangeAspect="1" noChangeArrowheads="1"/>
                      </p:cNvPicPr>
                      <p:nvPr/>
                    </p:nvPicPr>
                    <p:blipFill>
                      <a:blip r:embed="rId4"/>
                      <a:srcRect/>
                      <a:stretch>
                        <a:fillRect/>
                      </a:stretch>
                    </p:blipFill>
                    <p:spPr bwMode="auto">
                      <a:xfrm>
                        <a:off x="2977700" y="2209800"/>
                        <a:ext cx="2889700" cy="439737"/>
                      </a:xfrm>
                      <a:prstGeom prst="rect">
                        <a:avLst/>
                      </a:prstGeom>
                      <a:noFill/>
                      <a:ln>
                        <a:noFill/>
                      </a:ln>
                      <a:effectLst/>
                    </p:spPr>
                  </p:pic>
                </p:oleObj>
              </mc:Fallback>
            </mc:AlternateContent>
          </a:graphicData>
        </a:graphic>
      </p:graphicFrame>
      <p:graphicFrame>
        <p:nvGraphicFramePr>
          <p:cNvPr id="10244" name="Object 8"/>
          <p:cNvGraphicFramePr>
            <a:graphicFrameLocks noGrp="1" noChangeAspect="1"/>
          </p:cNvGraphicFramePr>
          <p:nvPr>
            <p:ph sz="quarter" idx="4294967295"/>
            <p:extLst>
              <p:ext uri="{D42A27DB-BD31-4B8C-83A1-F6EECF244321}">
                <p14:modId xmlns:p14="http://schemas.microsoft.com/office/powerpoint/2010/main" val="1477089405"/>
              </p:ext>
            </p:extLst>
          </p:nvPr>
        </p:nvGraphicFramePr>
        <p:xfrm>
          <a:off x="2743200" y="3048000"/>
          <a:ext cx="3746500" cy="1765300"/>
        </p:xfrm>
        <a:graphic>
          <a:graphicData uri="http://schemas.openxmlformats.org/presentationml/2006/ole">
            <mc:AlternateContent xmlns:mc="http://schemas.openxmlformats.org/markup-compatibility/2006">
              <mc:Choice xmlns:v="urn:schemas-microsoft-com:vml" Requires="v">
                <p:oleObj spid="_x0000_s10327" name="Equation" r:id="rId5" imgW="1993900" imgH="939800" progId="Equation.DSMT4">
                  <p:embed/>
                </p:oleObj>
              </mc:Choice>
              <mc:Fallback>
                <p:oleObj name="Equation" r:id="rId5" imgW="1993900" imgH="939800" progId="Equation.DSMT4">
                  <p:embed/>
                  <p:pic>
                    <p:nvPicPr>
                      <p:cNvPr id="0" name="Object 8"/>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3048000"/>
                        <a:ext cx="3746500" cy="176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5" name="TextBox 2"/>
          <p:cNvSpPr txBox="1">
            <a:spLocks noChangeArrowheads="1"/>
          </p:cNvSpPr>
          <p:nvPr/>
        </p:nvSpPr>
        <p:spPr bwMode="auto">
          <a:xfrm>
            <a:off x="228600" y="1452563"/>
            <a:ext cx="876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dirty="0">
                <a:solidFill>
                  <a:srgbClr val="FFFF00"/>
                </a:solidFill>
              </a:rPr>
              <a:t>The basic equation for power-flow analysis is derived from the nodal analysis equations for the power system:</a:t>
            </a:r>
            <a:endParaRPr lang="en-US" dirty="0">
              <a:solidFill>
                <a:srgbClr val="FFFF00"/>
              </a:solidFill>
              <a:sym typeface="Symbol" pitchFamily="18" charset="2"/>
            </a:endParaRPr>
          </a:p>
        </p:txBody>
      </p:sp>
      <p:sp>
        <p:nvSpPr>
          <p:cNvPr id="10246" name="TextBox 2"/>
          <p:cNvSpPr txBox="1">
            <a:spLocks noChangeArrowheads="1"/>
          </p:cNvSpPr>
          <p:nvPr/>
        </p:nvSpPr>
        <p:spPr bwMode="auto">
          <a:xfrm>
            <a:off x="228600" y="2667000"/>
            <a:ext cx="876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dirty="0">
                <a:solidFill>
                  <a:srgbClr val="FFFF00"/>
                </a:solidFill>
              </a:rPr>
              <a:t>For the four-bus power system shown above, </a:t>
            </a:r>
            <a:r>
              <a:rPr lang="en-US" dirty="0">
                <a:solidFill>
                  <a:schemeClr val="folHlink"/>
                </a:solidFill>
              </a:rPr>
              <a:t>(1)</a:t>
            </a:r>
            <a:r>
              <a:rPr lang="en-US" dirty="0">
                <a:solidFill>
                  <a:srgbClr val="FFFF00"/>
                </a:solidFill>
              </a:rPr>
              <a:t> becomes</a:t>
            </a:r>
            <a:endParaRPr lang="en-US" dirty="0">
              <a:solidFill>
                <a:srgbClr val="FFFF00"/>
              </a:solidFill>
              <a:sym typeface="Symbol" pitchFamily="18" charset="2"/>
            </a:endParaRPr>
          </a:p>
        </p:txBody>
      </p:sp>
      <p:sp>
        <p:nvSpPr>
          <p:cNvPr id="10247" name="TextBox 2"/>
          <p:cNvSpPr txBox="1">
            <a:spLocks noChangeArrowheads="1"/>
          </p:cNvSpPr>
          <p:nvPr/>
        </p:nvSpPr>
        <p:spPr bwMode="auto">
          <a:xfrm>
            <a:off x="228600" y="48768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dirty="0">
                <a:solidFill>
                  <a:srgbClr val="FFFF00"/>
                </a:solidFill>
              </a:rPr>
              <a:t>where </a:t>
            </a:r>
            <a:r>
              <a:rPr lang="en-US" i="1" dirty="0" err="1">
                <a:solidFill>
                  <a:srgbClr val="FFFF00"/>
                </a:solidFill>
              </a:rPr>
              <a:t>Y</a:t>
            </a:r>
            <a:r>
              <a:rPr lang="en-US" i="1" baseline="-25000" dirty="0" err="1">
                <a:solidFill>
                  <a:srgbClr val="FFFF00"/>
                </a:solidFill>
              </a:rPr>
              <a:t>ij</a:t>
            </a:r>
            <a:r>
              <a:rPr lang="en-US" dirty="0">
                <a:solidFill>
                  <a:srgbClr val="FFFF00"/>
                </a:solidFill>
              </a:rPr>
              <a:t> are the elements of the bus admittance matrix, </a:t>
            </a:r>
            <a:r>
              <a:rPr lang="en-US" i="1" dirty="0">
                <a:solidFill>
                  <a:srgbClr val="FFFF00"/>
                </a:solidFill>
              </a:rPr>
              <a:t>V</a:t>
            </a:r>
            <a:r>
              <a:rPr lang="en-US" i="1" baseline="-25000" dirty="0">
                <a:solidFill>
                  <a:srgbClr val="FFFF00"/>
                </a:solidFill>
              </a:rPr>
              <a:t>i</a:t>
            </a:r>
            <a:r>
              <a:rPr lang="en-US" dirty="0">
                <a:solidFill>
                  <a:srgbClr val="FFFF00"/>
                </a:solidFill>
              </a:rPr>
              <a:t> are the bus voltages, and </a:t>
            </a:r>
            <a:r>
              <a:rPr lang="en-US" i="1" dirty="0">
                <a:solidFill>
                  <a:srgbClr val="FFFF00"/>
                </a:solidFill>
              </a:rPr>
              <a:t>I</a:t>
            </a:r>
            <a:r>
              <a:rPr lang="en-US" i="1" baseline="-25000" dirty="0">
                <a:solidFill>
                  <a:srgbClr val="FFFF00"/>
                </a:solidFill>
              </a:rPr>
              <a:t>i</a:t>
            </a:r>
            <a:r>
              <a:rPr lang="en-US" dirty="0">
                <a:solidFill>
                  <a:srgbClr val="FFFF00"/>
                </a:solidFill>
              </a:rPr>
              <a:t> are the currents injected at each node. </a:t>
            </a:r>
            <a:endParaRPr lang="en-US" dirty="0">
              <a:solidFill>
                <a:srgbClr val="FFFF00"/>
              </a:solidFill>
              <a:sym typeface="Symbol" pitchFamily="18" charset="2"/>
            </a:endParaRPr>
          </a:p>
        </p:txBody>
      </p:sp>
      <p:graphicFrame>
        <p:nvGraphicFramePr>
          <p:cNvPr id="10248" name="Object 11"/>
          <p:cNvGraphicFramePr>
            <a:graphicFrameLocks noGrp="1" noChangeAspect="1"/>
          </p:cNvGraphicFramePr>
          <p:nvPr>
            <p:ph sz="quarter" idx="4294967295"/>
          </p:nvPr>
        </p:nvGraphicFramePr>
        <p:xfrm>
          <a:off x="2133600" y="5992813"/>
          <a:ext cx="4648200" cy="560387"/>
        </p:xfrm>
        <a:graphic>
          <a:graphicData uri="http://schemas.openxmlformats.org/presentationml/2006/ole">
            <mc:AlternateContent xmlns:mc="http://schemas.openxmlformats.org/markup-compatibility/2006">
              <mc:Choice xmlns:v="urn:schemas-microsoft-com:vml" Requires="v">
                <p:oleObj spid="_x0000_s10328" name="Equation" r:id="rId7" imgW="1879600" imgH="228600" progId="Equation.DSMT4">
                  <p:embed/>
                </p:oleObj>
              </mc:Choice>
              <mc:Fallback>
                <p:oleObj name="Equation" r:id="rId7" imgW="1879600" imgH="228600" progId="Equation.DSMT4">
                  <p:embed/>
                  <p:pic>
                    <p:nvPicPr>
                      <p:cNvPr id="0" name="Object 11"/>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3600" y="5992813"/>
                        <a:ext cx="4648200"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9" name="Text Box 30"/>
          <p:cNvSpPr txBox="1">
            <a:spLocks noChangeArrowheads="1"/>
          </p:cNvSpPr>
          <p:nvPr/>
        </p:nvSpPr>
        <p:spPr bwMode="auto">
          <a:xfrm>
            <a:off x="8153400" y="2224088"/>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a:solidFill>
                  <a:schemeClr val="folHlink"/>
                </a:solidFill>
              </a:rPr>
              <a:t>(1)</a:t>
            </a:r>
          </a:p>
        </p:txBody>
      </p:sp>
      <p:sp>
        <p:nvSpPr>
          <p:cNvPr id="10250" name="Text Box 30"/>
          <p:cNvSpPr txBox="1">
            <a:spLocks noChangeArrowheads="1"/>
          </p:cNvSpPr>
          <p:nvPr/>
        </p:nvSpPr>
        <p:spPr bwMode="auto">
          <a:xfrm>
            <a:off x="8153400" y="39624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a:solidFill>
                  <a:schemeClr val="folHlink"/>
                </a:solidFill>
              </a:rPr>
              <a:t>(2)</a:t>
            </a:r>
          </a:p>
        </p:txBody>
      </p:sp>
      <p:sp>
        <p:nvSpPr>
          <p:cNvPr id="10251" name="Text Box 30"/>
          <p:cNvSpPr txBox="1">
            <a:spLocks noChangeArrowheads="1"/>
          </p:cNvSpPr>
          <p:nvPr/>
        </p:nvSpPr>
        <p:spPr bwMode="auto">
          <a:xfrm>
            <a:off x="8153400" y="6124575"/>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a:solidFill>
                  <a:schemeClr val="folHlink"/>
                </a:solidFill>
              </a:rPr>
              <a:t>(3)</a:t>
            </a:r>
          </a:p>
        </p:txBody>
      </p:sp>
      <p:sp>
        <p:nvSpPr>
          <p:cNvPr id="2" name="Rectangle 1"/>
          <p:cNvSpPr/>
          <p:nvPr/>
        </p:nvSpPr>
        <p:spPr>
          <a:xfrm>
            <a:off x="533400" y="5630112"/>
            <a:ext cx="4572000" cy="646331"/>
          </a:xfrm>
          <a:prstGeom prst="rect">
            <a:avLst/>
          </a:prstGeom>
        </p:spPr>
        <p:txBody>
          <a:bodyPr>
            <a:spAutoFit/>
          </a:bodyPr>
          <a:lstStyle/>
          <a:p>
            <a:pPr eaLnBrk="1" hangingPunct="1">
              <a:spcAft>
                <a:spcPts val="1000"/>
              </a:spcAft>
            </a:pPr>
            <a:r>
              <a:rPr lang="en-US" dirty="0">
                <a:solidFill>
                  <a:srgbClr val="FFFF00"/>
                </a:solidFill>
              </a:rPr>
              <a:t>For bus 2 in this system, this equation reduces to</a:t>
            </a:r>
            <a:endParaRPr lang="en-US" dirty="0">
              <a:solidFill>
                <a:srgbClr val="FFFF00"/>
              </a:solidFill>
              <a:sym typeface="Symbol" pitchFamily="18" charset="2"/>
            </a:endParaRPr>
          </a:p>
        </p:txBody>
      </p:sp>
      <p:sp>
        <p:nvSpPr>
          <p:cNvPr id="3" name="Rectangle 2"/>
          <p:cNvSpPr/>
          <p:nvPr/>
        </p:nvSpPr>
        <p:spPr>
          <a:xfrm>
            <a:off x="2863290" y="3505200"/>
            <a:ext cx="2133600" cy="45720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228540" y="3131515"/>
            <a:ext cx="381000" cy="160020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019800" y="3505200"/>
            <a:ext cx="381000" cy="426415"/>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nodeType="withEffect">
                                  <p:stCondLst>
                                    <p:cond delay="0"/>
                                  </p:stCondLst>
                                  <p:childTnLst>
                                    <p:set>
                                      <p:cBhvr>
                                        <p:cTn id="15" dur="1" fill="hold">
                                          <p:stCondLst>
                                            <p:cond delay="0"/>
                                          </p:stCondLst>
                                        </p:cTn>
                                        <p:tgtEl>
                                          <p:spTgt spid="10248"/>
                                        </p:tgtEl>
                                        <p:attrNameLst>
                                          <p:attrName>style.visibility</p:attrName>
                                        </p:attrNameLst>
                                      </p:cBhvr>
                                      <p:to>
                                        <p:strVal val="visible"/>
                                      </p:to>
                                    </p:set>
                                    <p:animEffect transition="in" filter="fade">
                                      <p:cBhvr>
                                        <p:cTn id="16" dur="500"/>
                                        <p:tgtEl>
                                          <p:spTgt spid="1024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p:txBody>
          <a:bodyPr/>
          <a:lstStyle/>
          <a:p>
            <a:r>
              <a:rPr lang="en-US" dirty="0" err="1"/>
              <a:t>Y</a:t>
            </a:r>
            <a:r>
              <a:rPr lang="en-US" baseline="-25000" dirty="0" err="1"/>
              <a:t>bus</a:t>
            </a:r>
            <a:r>
              <a:rPr lang="en-US" dirty="0"/>
              <a:t> for Power-flow Analysis</a:t>
            </a:r>
          </a:p>
        </p:txBody>
      </p:sp>
      <p:graphicFrame>
        <p:nvGraphicFramePr>
          <p:cNvPr id="9220" name="Object 5"/>
          <p:cNvGraphicFramePr>
            <a:graphicFrameLocks noChangeAspect="1"/>
          </p:cNvGraphicFramePr>
          <p:nvPr>
            <p:extLst>
              <p:ext uri="{D42A27DB-BD31-4B8C-83A1-F6EECF244321}">
                <p14:modId xmlns:p14="http://schemas.microsoft.com/office/powerpoint/2010/main" val="1707524196"/>
              </p:ext>
            </p:extLst>
          </p:nvPr>
        </p:nvGraphicFramePr>
        <p:xfrm>
          <a:off x="201168" y="5191125"/>
          <a:ext cx="8686800" cy="1438275"/>
        </p:xfrm>
        <a:graphic>
          <a:graphicData uri="http://schemas.openxmlformats.org/presentationml/2006/ole">
            <mc:AlternateContent xmlns:mc="http://schemas.openxmlformats.org/markup-compatibility/2006">
              <mc:Choice xmlns:v="urn:schemas-microsoft-com:vml" Requires="v">
                <p:oleObj spid="_x0000_s9247" name="Equation" r:id="rId3" imgW="5524500" imgH="914400" progId="Equation.DSMT4">
                  <p:embed/>
                </p:oleObj>
              </mc:Choice>
              <mc:Fallback>
                <p:oleObj name="Equation" r:id="rId3" imgW="5524500" imgH="9144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168" y="5191125"/>
                        <a:ext cx="8686800" cy="1438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5" name="Picture 3" descr="f11-1.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4785" y="2549293"/>
            <a:ext cx="344754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extLst>
              <p:ext uri="{D42A27DB-BD31-4B8C-83A1-F6EECF244321}">
                <p14:modId xmlns:p14="http://schemas.microsoft.com/office/powerpoint/2010/main" val="3316539852"/>
              </p:ext>
            </p:extLst>
          </p:nvPr>
        </p:nvGraphicFramePr>
        <p:xfrm>
          <a:off x="5029200" y="2593183"/>
          <a:ext cx="3505200" cy="2283617"/>
        </p:xfrm>
        <a:graphic>
          <a:graphicData uri="http://schemas.openxmlformats.org/drawingml/2006/table">
            <a:tbl>
              <a:tblPr firstRow="1" bandRow="1">
                <a:tableStyleId>{5C22544A-7EE6-4342-B048-85BDC9FD1C3A}</a:tableStyleId>
              </a:tblPr>
              <a:tblGrid>
                <a:gridCol w="490728">
                  <a:extLst>
                    <a:ext uri="{9D8B030D-6E8A-4147-A177-3AD203B41FA5}">
                      <a16:colId xmlns:a16="http://schemas.microsoft.com/office/drawing/2014/main" val="20000"/>
                    </a:ext>
                  </a:extLst>
                </a:gridCol>
                <a:gridCol w="701040">
                  <a:extLst>
                    <a:ext uri="{9D8B030D-6E8A-4147-A177-3AD203B41FA5}">
                      <a16:colId xmlns:a16="http://schemas.microsoft.com/office/drawing/2014/main" val="20001"/>
                    </a:ext>
                  </a:extLst>
                </a:gridCol>
                <a:gridCol w="841248">
                  <a:extLst>
                    <a:ext uri="{9D8B030D-6E8A-4147-A177-3AD203B41FA5}">
                      <a16:colId xmlns:a16="http://schemas.microsoft.com/office/drawing/2014/main" val="20002"/>
                    </a:ext>
                  </a:extLst>
                </a:gridCol>
                <a:gridCol w="1472184">
                  <a:extLst>
                    <a:ext uri="{9D8B030D-6E8A-4147-A177-3AD203B41FA5}">
                      <a16:colId xmlns:a16="http://schemas.microsoft.com/office/drawing/2014/main" val="20003"/>
                    </a:ext>
                  </a:extLst>
                </a:gridCol>
              </a:tblGrid>
              <a:tr h="543492">
                <a:tc>
                  <a:txBody>
                    <a:bodyPr/>
                    <a:lstStyle/>
                    <a:p>
                      <a:pPr algn="ctr"/>
                      <a:r>
                        <a:rPr lang="en-US" sz="1400" b="0" dirty="0"/>
                        <a:t>line #</a:t>
                      </a:r>
                    </a:p>
                  </a:txBody>
                  <a:tcPr marT="45726" marB="45726">
                    <a:noFill/>
                  </a:tcPr>
                </a:tc>
                <a:tc>
                  <a:txBody>
                    <a:bodyPr/>
                    <a:lstStyle/>
                    <a:p>
                      <a:pPr algn="ctr"/>
                      <a:r>
                        <a:rPr lang="en-US" sz="1400" b="0" dirty="0"/>
                        <a:t>Bus to bus</a:t>
                      </a:r>
                    </a:p>
                  </a:txBody>
                  <a:tcPr marT="45726" marB="45726">
                    <a:noFill/>
                  </a:tcPr>
                </a:tc>
                <a:tc>
                  <a:txBody>
                    <a:bodyPr/>
                    <a:lstStyle/>
                    <a:p>
                      <a:pPr algn="ctr"/>
                      <a:r>
                        <a:rPr lang="en-US" sz="1400" b="0" dirty="0"/>
                        <a:t>Series Z (</a:t>
                      </a:r>
                      <a:r>
                        <a:rPr lang="en-US" sz="1400" b="0" dirty="0" err="1"/>
                        <a:t>pu</a:t>
                      </a:r>
                      <a:r>
                        <a:rPr lang="en-US" sz="1400" b="0" dirty="0"/>
                        <a:t>)</a:t>
                      </a:r>
                    </a:p>
                  </a:txBody>
                  <a:tcPr marT="45726" marB="45726">
                    <a:noFill/>
                  </a:tcPr>
                </a:tc>
                <a:tc>
                  <a:txBody>
                    <a:bodyPr/>
                    <a:lstStyle/>
                    <a:p>
                      <a:pPr algn="ctr"/>
                      <a:r>
                        <a:rPr lang="en-US" sz="1400" b="0" dirty="0"/>
                        <a:t>Series Y (</a:t>
                      </a:r>
                      <a:r>
                        <a:rPr lang="en-US" sz="1400" b="0" dirty="0" err="1"/>
                        <a:t>pu</a:t>
                      </a:r>
                      <a:r>
                        <a:rPr lang="en-US" sz="1400" b="0" dirty="0"/>
                        <a:t>)</a:t>
                      </a:r>
                    </a:p>
                  </a:txBody>
                  <a:tcPr marT="45726" marB="45726">
                    <a:noFill/>
                  </a:tcPr>
                </a:tc>
                <a:extLst>
                  <a:ext uri="{0D108BD9-81ED-4DB2-BD59-A6C34878D82A}">
                    <a16:rowId xmlns:a16="http://schemas.microsoft.com/office/drawing/2014/main" val="10000"/>
                  </a:ext>
                </a:extLst>
              </a:tr>
              <a:tr h="348025">
                <a:tc>
                  <a:txBody>
                    <a:bodyPr/>
                    <a:lstStyle/>
                    <a:p>
                      <a:r>
                        <a:rPr lang="en-US" sz="1400" dirty="0">
                          <a:solidFill>
                            <a:srgbClr val="FFFF00"/>
                          </a:solidFill>
                        </a:rPr>
                        <a:t>1</a:t>
                      </a:r>
                    </a:p>
                  </a:txBody>
                  <a:tcPr marT="45726" marB="45726">
                    <a:noFill/>
                  </a:tcPr>
                </a:tc>
                <a:tc>
                  <a:txBody>
                    <a:bodyPr/>
                    <a:lstStyle/>
                    <a:p>
                      <a:r>
                        <a:rPr lang="en-US" sz="1400" dirty="0">
                          <a:solidFill>
                            <a:srgbClr val="FFFF00"/>
                          </a:solidFill>
                        </a:rPr>
                        <a:t>1-2</a:t>
                      </a:r>
                    </a:p>
                  </a:txBody>
                  <a:tcPr marT="45726" marB="45726">
                    <a:noFill/>
                  </a:tcPr>
                </a:tc>
                <a:tc>
                  <a:txBody>
                    <a:bodyPr/>
                    <a:lstStyle/>
                    <a:p>
                      <a:r>
                        <a:rPr lang="en-US" sz="1400" dirty="0">
                          <a:solidFill>
                            <a:srgbClr val="FFFF00"/>
                          </a:solidFill>
                        </a:rPr>
                        <a:t>0.1+j0.4</a:t>
                      </a:r>
                    </a:p>
                  </a:txBody>
                  <a:tcPr marT="45726" marB="45726">
                    <a:noFill/>
                  </a:tcPr>
                </a:tc>
                <a:tc>
                  <a:txBody>
                    <a:bodyPr/>
                    <a:lstStyle/>
                    <a:p>
                      <a:r>
                        <a:rPr lang="en-US" sz="1400" dirty="0">
                          <a:solidFill>
                            <a:srgbClr val="FFFF00"/>
                          </a:solidFill>
                        </a:rPr>
                        <a:t>0.5882-j2.3529</a:t>
                      </a:r>
                    </a:p>
                  </a:txBody>
                  <a:tcPr marT="45726" marB="45726">
                    <a:noFill/>
                  </a:tcPr>
                </a:tc>
                <a:extLst>
                  <a:ext uri="{0D108BD9-81ED-4DB2-BD59-A6C34878D82A}">
                    <a16:rowId xmlns:a16="http://schemas.microsoft.com/office/drawing/2014/main" val="10001"/>
                  </a:ext>
                </a:extLst>
              </a:tr>
              <a:tr h="348025">
                <a:tc>
                  <a:txBody>
                    <a:bodyPr/>
                    <a:lstStyle/>
                    <a:p>
                      <a:r>
                        <a:rPr lang="en-US" sz="1400" dirty="0">
                          <a:solidFill>
                            <a:srgbClr val="FFFF00"/>
                          </a:solidFill>
                        </a:rPr>
                        <a:t>2</a:t>
                      </a:r>
                    </a:p>
                  </a:txBody>
                  <a:tcPr marT="45726" marB="45726">
                    <a:noFill/>
                  </a:tcPr>
                </a:tc>
                <a:tc>
                  <a:txBody>
                    <a:bodyPr/>
                    <a:lstStyle/>
                    <a:p>
                      <a:r>
                        <a:rPr lang="en-US" sz="1400" dirty="0">
                          <a:solidFill>
                            <a:srgbClr val="FFFF00"/>
                          </a:solidFill>
                        </a:rPr>
                        <a:t>2-3</a:t>
                      </a:r>
                    </a:p>
                  </a:txBody>
                  <a:tcPr marT="45726" marB="45726">
                    <a:noFill/>
                  </a:tcPr>
                </a:tc>
                <a:tc>
                  <a:txBody>
                    <a:bodyPr/>
                    <a:lstStyle/>
                    <a:p>
                      <a:r>
                        <a:rPr lang="en-US" sz="1400" dirty="0">
                          <a:solidFill>
                            <a:srgbClr val="FFFF00"/>
                          </a:solidFill>
                        </a:rPr>
                        <a:t>0.1+j0.5</a:t>
                      </a:r>
                    </a:p>
                  </a:txBody>
                  <a:tcPr marT="45726" marB="45726">
                    <a:noFill/>
                  </a:tcPr>
                </a:tc>
                <a:tc>
                  <a:txBody>
                    <a:bodyPr/>
                    <a:lstStyle/>
                    <a:p>
                      <a:r>
                        <a:rPr lang="en-US" sz="1400" dirty="0">
                          <a:solidFill>
                            <a:srgbClr val="FFFF00"/>
                          </a:solidFill>
                        </a:rPr>
                        <a:t>0.3846-j1.9231</a:t>
                      </a:r>
                    </a:p>
                  </a:txBody>
                  <a:tcPr marT="45726" marB="45726">
                    <a:noFill/>
                  </a:tcPr>
                </a:tc>
                <a:extLst>
                  <a:ext uri="{0D108BD9-81ED-4DB2-BD59-A6C34878D82A}">
                    <a16:rowId xmlns:a16="http://schemas.microsoft.com/office/drawing/2014/main" val="10002"/>
                  </a:ext>
                </a:extLst>
              </a:tr>
              <a:tr h="348025">
                <a:tc>
                  <a:txBody>
                    <a:bodyPr/>
                    <a:lstStyle/>
                    <a:p>
                      <a:r>
                        <a:rPr lang="en-US" sz="1400" dirty="0">
                          <a:solidFill>
                            <a:srgbClr val="FFFF00"/>
                          </a:solidFill>
                        </a:rPr>
                        <a:t>3</a:t>
                      </a:r>
                    </a:p>
                  </a:txBody>
                  <a:tcPr marT="45726" marB="45726">
                    <a:noFill/>
                  </a:tcPr>
                </a:tc>
                <a:tc>
                  <a:txBody>
                    <a:bodyPr/>
                    <a:lstStyle/>
                    <a:p>
                      <a:r>
                        <a:rPr lang="en-US" sz="1400" dirty="0">
                          <a:solidFill>
                            <a:srgbClr val="FFFF00"/>
                          </a:solidFill>
                        </a:rPr>
                        <a:t>2-4</a:t>
                      </a:r>
                    </a:p>
                  </a:txBody>
                  <a:tcPr marT="45726" marB="45726">
                    <a:noFill/>
                  </a:tcPr>
                </a:tc>
                <a:tc>
                  <a:txBody>
                    <a:bodyPr/>
                    <a:lstStyle/>
                    <a:p>
                      <a:r>
                        <a:rPr lang="en-US" sz="1400" dirty="0">
                          <a:solidFill>
                            <a:srgbClr val="FFFF00"/>
                          </a:solidFill>
                        </a:rPr>
                        <a:t>0.1+j0.4</a:t>
                      </a:r>
                    </a:p>
                  </a:txBody>
                  <a:tcPr marT="45726" marB="45726">
                    <a:noFill/>
                  </a:tcPr>
                </a:tc>
                <a:tc>
                  <a:txBody>
                    <a:bodyPr/>
                    <a:lstStyle/>
                    <a:p>
                      <a:r>
                        <a:rPr lang="en-US" sz="1400" dirty="0">
                          <a:solidFill>
                            <a:srgbClr val="FFFF00"/>
                          </a:solidFill>
                        </a:rPr>
                        <a:t>0.5882-j2.3529</a:t>
                      </a:r>
                    </a:p>
                  </a:txBody>
                  <a:tcPr marT="45726" marB="45726">
                    <a:noFill/>
                  </a:tcPr>
                </a:tc>
                <a:extLst>
                  <a:ext uri="{0D108BD9-81ED-4DB2-BD59-A6C34878D82A}">
                    <a16:rowId xmlns:a16="http://schemas.microsoft.com/office/drawing/2014/main" val="10003"/>
                  </a:ext>
                </a:extLst>
              </a:tr>
              <a:tr h="348025">
                <a:tc>
                  <a:txBody>
                    <a:bodyPr/>
                    <a:lstStyle/>
                    <a:p>
                      <a:r>
                        <a:rPr lang="en-US" sz="1400" dirty="0">
                          <a:solidFill>
                            <a:srgbClr val="FFFF00"/>
                          </a:solidFill>
                        </a:rPr>
                        <a:t>4</a:t>
                      </a:r>
                    </a:p>
                  </a:txBody>
                  <a:tcPr marT="45726" marB="45726">
                    <a:noFill/>
                  </a:tcPr>
                </a:tc>
                <a:tc>
                  <a:txBody>
                    <a:bodyPr/>
                    <a:lstStyle/>
                    <a:p>
                      <a:r>
                        <a:rPr lang="en-US" sz="1400" dirty="0">
                          <a:solidFill>
                            <a:srgbClr val="FFFF00"/>
                          </a:solidFill>
                        </a:rPr>
                        <a:t>3-4</a:t>
                      </a:r>
                    </a:p>
                  </a:txBody>
                  <a:tcPr marT="45726" marB="45726">
                    <a:noFill/>
                  </a:tcPr>
                </a:tc>
                <a:tc>
                  <a:txBody>
                    <a:bodyPr/>
                    <a:lstStyle/>
                    <a:p>
                      <a:r>
                        <a:rPr lang="en-US" sz="1400" dirty="0">
                          <a:solidFill>
                            <a:srgbClr val="FFFF00"/>
                          </a:solidFill>
                        </a:rPr>
                        <a:t>0.5+j0.2</a:t>
                      </a:r>
                    </a:p>
                  </a:txBody>
                  <a:tcPr marT="45726" marB="45726">
                    <a:noFill/>
                  </a:tcPr>
                </a:tc>
                <a:tc>
                  <a:txBody>
                    <a:bodyPr/>
                    <a:lstStyle/>
                    <a:p>
                      <a:r>
                        <a:rPr lang="en-US" sz="1400" dirty="0">
                          <a:solidFill>
                            <a:srgbClr val="FFFF00"/>
                          </a:solidFill>
                        </a:rPr>
                        <a:t>1.1765-j4.7059</a:t>
                      </a:r>
                    </a:p>
                  </a:txBody>
                  <a:tcPr marT="45726" marB="45726">
                    <a:noFill/>
                  </a:tcPr>
                </a:tc>
                <a:extLst>
                  <a:ext uri="{0D108BD9-81ED-4DB2-BD59-A6C34878D82A}">
                    <a16:rowId xmlns:a16="http://schemas.microsoft.com/office/drawing/2014/main" val="10004"/>
                  </a:ext>
                </a:extLst>
              </a:tr>
              <a:tr h="348025">
                <a:tc>
                  <a:txBody>
                    <a:bodyPr/>
                    <a:lstStyle/>
                    <a:p>
                      <a:r>
                        <a:rPr lang="en-US" sz="1400" dirty="0">
                          <a:solidFill>
                            <a:srgbClr val="FFFF00"/>
                          </a:solidFill>
                        </a:rPr>
                        <a:t>5</a:t>
                      </a:r>
                    </a:p>
                  </a:txBody>
                  <a:tcPr marT="45726" marB="45726">
                    <a:noFill/>
                  </a:tcPr>
                </a:tc>
                <a:tc>
                  <a:txBody>
                    <a:bodyPr/>
                    <a:lstStyle/>
                    <a:p>
                      <a:r>
                        <a:rPr lang="en-US" sz="1400" dirty="0">
                          <a:solidFill>
                            <a:srgbClr val="FFFF00"/>
                          </a:solidFill>
                        </a:rPr>
                        <a:t>4-1</a:t>
                      </a:r>
                    </a:p>
                  </a:txBody>
                  <a:tcPr marT="45726" marB="45726">
                    <a:noFill/>
                  </a:tcPr>
                </a:tc>
                <a:tc>
                  <a:txBody>
                    <a:bodyPr/>
                    <a:lstStyle/>
                    <a:p>
                      <a:r>
                        <a:rPr lang="en-US" sz="1400" dirty="0">
                          <a:solidFill>
                            <a:srgbClr val="FFFF00"/>
                          </a:solidFill>
                        </a:rPr>
                        <a:t>0.5+j0.2</a:t>
                      </a:r>
                    </a:p>
                  </a:txBody>
                  <a:tcPr marT="45726" marB="45726">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FF00"/>
                          </a:solidFill>
                        </a:rPr>
                        <a:t>1.1765-j4.7059</a:t>
                      </a:r>
                    </a:p>
                  </a:txBody>
                  <a:tcPr marT="45726" marB="45726">
                    <a:noFill/>
                  </a:tcPr>
                </a:tc>
                <a:extLst>
                  <a:ext uri="{0D108BD9-81ED-4DB2-BD59-A6C34878D82A}">
                    <a16:rowId xmlns:a16="http://schemas.microsoft.com/office/drawing/2014/main" val="10005"/>
                  </a:ext>
                </a:extLst>
              </a:tr>
            </a:tbl>
          </a:graphicData>
        </a:graphic>
      </p:graphicFrame>
      <p:sp>
        <p:nvSpPr>
          <p:cNvPr id="2" name="Rectangle 1"/>
          <p:cNvSpPr/>
          <p:nvPr/>
        </p:nvSpPr>
        <p:spPr>
          <a:xfrm>
            <a:off x="1981200" y="3429000"/>
            <a:ext cx="838200" cy="91440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5562600" y="3188153"/>
            <a:ext cx="2819400" cy="22860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568700" y="3539893"/>
            <a:ext cx="2819400" cy="22860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574800" y="3891633"/>
            <a:ext cx="2819400" cy="22860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4"/>
          <p:cNvSpPr txBox="1">
            <a:spLocks noChangeArrowheads="1"/>
          </p:cNvSpPr>
          <p:nvPr/>
        </p:nvSpPr>
        <p:spPr bwMode="auto">
          <a:xfrm>
            <a:off x="381000" y="1219200"/>
            <a:ext cx="8458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dirty="0">
                <a:solidFill>
                  <a:srgbClr val="92D050"/>
                </a:solidFill>
              </a:rPr>
              <a:t>Example</a:t>
            </a:r>
            <a:r>
              <a:rPr lang="en-US" dirty="0">
                <a:solidFill>
                  <a:srgbClr val="FFFF00"/>
                </a:solidFill>
              </a:rPr>
              <a:t>: a simple power system has 4 buses, 5 transmission lines, 1 generator, and 3 loads. Series per-unit impedances are:</a:t>
            </a:r>
          </a:p>
        </p:txBody>
      </p:sp>
      <p:sp>
        <p:nvSpPr>
          <p:cNvPr id="4" name="Rectangle 3"/>
          <p:cNvSpPr/>
          <p:nvPr/>
        </p:nvSpPr>
        <p:spPr>
          <a:xfrm>
            <a:off x="838200" y="5562600"/>
            <a:ext cx="7924800" cy="3048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819400" y="5181600"/>
            <a:ext cx="1981200" cy="3048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848532" y="5562600"/>
            <a:ext cx="1981200" cy="3048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547320" y="4572000"/>
            <a:ext cx="2846880" cy="228600"/>
          </a:xfrm>
          <a:prstGeom prst="rect">
            <a:avLst/>
          </a:prstGeom>
          <a:noFill/>
          <a:ln w="28575">
            <a:solidFill>
              <a:srgbClr val="99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881247" y="5213842"/>
            <a:ext cx="1905000" cy="288055"/>
          </a:xfrm>
          <a:prstGeom prst="rect">
            <a:avLst/>
          </a:prstGeom>
          <a:noFill/>
          <a:ln w="28575">
            <a:solidFill>
              <a:srgbClr val="99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886632" y="6263898"/>
            <a:ext cx="1905000" cy="288055"/>
          </a:xfrm>
          <a:prstGeom prst="rect">
            <a:avLst/>
          </a:prstGeom>
          <a:noFill/>
          <a:ln w="28575">
            <a:solidFill>
              <a:srgbClr val="99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4"/>
          <p:cNvSpPr txBox="1">
            <a:spLocks noChangeArrowheads="1"/>
          </p:cNvSpPr>
          <p:nvPr/>
        </p:nvSpPr>
        <p:spPr bwMode="auto">
          <a:xfrm>
            <a:off x="381000" y="1865531"/>
            <a:ext cx="8458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dirty="0">
                <a:solidFill>
                  <a:srgbClr val="92D050"/>
                </a:solidFill>
              </a:rPr>
              <a:t>Note</a:t>
            </a:r>
            <a:r>
              <a:rPr lang="en-US" dirty="0">
                <a:solidFill>
                  <a:srgbClr val="FFFF00"/>
                </a:solidFill>
              </a:rPr>
              <a:t>: </a:t>
            </a:r>
            <a:r>
              <a:rPr lang="en-US" dirty="0" err="1">
                <a:solidFill>
                  <a:srgbClr val="FFFF00"/>
                </a:solidFill>
              </a:rPr>
              <a:t>Y</a:t>
            </a:r>
            <a:r>
              <a:rPr lang="en-US" baseline="-25000" dirty="0" err="1">
                <a:solidFill>
                  <a:srgbClr val="FFFF00"/>
                </a:solidFill>
              </a:rPr>
              <a:t>bus</a:t>
            </a:r>
            <a:r>
              <a:rPr lang="en-US" dirty="0">
                <a:solidFill>
                  <a:srgbClr val="FFFF00"/>
                </a:solidFill>
              </a:rPr>
              <a:t> symmetric construction – Off diagonal elements are -</a:t>
            </a:r>
            <a:r>
              <a:rPr lang="en-US" dirty="0" err="1">
                <a:solidFill>
                  <a:srgbClr val="FFFF00"/>
                </a:solidFill>
              </a:rPr>
              <a:t>Y</a:t>
            </a:r>
            <a:r>
              <a:rPr lang="en-US" baseline="-25000" dirty="0" err="1">
                <a:solidFill>
                  <a:srgbClr val="FFFF00"/>
                </a:solidFill>
              </a:rPr>
              <a:t>ij</a:t>
            </a:r>
            <a:r>
              <a:rPr lang="en-US" dirty="0">
                <a:solidFill>
                  <a:srgbClr val="FFFF00"/>
                </a:solidFill>
              </a:rPr>
              <a:t> = -</a:t>
            </a:r>
            <a:r>
              <a:rPr lang="en-US" dirty="0" err="1">
                <a:solidFill>
                  <a:srgbClr val="FFFF00"/>
                </a:solidFill>
              </a:rPr>
              <a:t>Y</a:t>
            </a:r>
            <a:r>
              <a:rPr lang="en-US" baseline="-25000" dirty="0" err="1">
                <a:solidFill>
                  <a:srgbClr val="FFFF00"/>
                </a:solidFill>
              </a:rPr>
              <a:t>ji</a:t>
            </a:r>
            <a:endParaRPr lang="en-US" baseline="-25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ppt_x"/>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4" grpId="0" animBg="1"/>
      <p:bldP spid="7" grpId="0" animBg="1"/>
      <p:bldP spid="13" grpId="0" animBg="1"/>
      <p:bldP spid="14" grpId="0" animBg="1"/>
      <p:bldP spid="16" grpId="0" animBg="1"/>
      <p:bldP spid="17" grpId="0" animBg="1"/>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p:txBody>
          <a:bodyPr/>
          <a:lstStyle/>
          <a:p>
            <a:r>
              <a:rPr lang="en-US" dirty="0" err="1"/>
              <a:t>Y</a:t>
            </a:r>
            <a:r>
              <a:rPr lang="en-US" baseline="-25000" dirty="0" err="1"/>
              <a:t>bus</a:t>
            </a:r>
            <a:r>
              <a:rPr lang="en-US" dirty="0"/>
              <a:t> For Power-flow Analysis</a:t>
            </a:r>
          </a:p>
        </p:txBody>
      </p:sp>
      <p:graphicFrame>
        <p:nvGraphicFramePr>
          <p:cNvPr id="9220" name="Object 5"/>
          <p:cNvGraphicFramePr>
            <a:graphicFrameLocks noChangeAspect="1"/>
          </p:cNvGraphicFramePr>
          <p:nvPr>
            <p:extLst>
              <p:ext uri="{D42A27DB-BD31-4B8C-83A1-F6EECF244321}">
                <p14:modId xmlns:p14="http://schemas.microsoft.com/office/powerpoint/2010/main" val="2243806038"/>
              </p:ext>
            </p:extLst>
          </p:nvPr>
        </p:nvGraphicFramePr>
        <p:xfrm>
          <a:off x="201168" y="5191125"/>
          <a:ext cx="8686800" cy="1438275"/>
        </p:xfrm>
        <a:graphic>
          <a:graphicData uri="http://schemas.openxmlformats.org/presentationml/2006/ole">
            <mc:AlternateContent xmlns:mc="http://schemas.openxmlformats.org/markup-compatibility/2006">
              <mc:Choice xmlns:v="urn:schemas-microsoft-com:vml" Requires="v">
                <p:oleObj spid="_x0000_s36891" name="Equation" r:id="rId3" imgW="5524500" imgH="914400" progId="Equation.DSMT4">
                  <p:embed/>
                </p:oleObj>
              </mc:Choice>
              <mc:Fallback>
                <p:oleObj name="Equation" r:id="rId3" imgW="5524500" imgH="914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168" y="5191125"/>
                        <a:ext cx="8686800" cy="1438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5" name="Picture 3" descr="f11-1.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4785" y="2549293"/>
            <a:ext cx="344754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extLst>
              <p:ext uri="{D42A27DB-BD31-4B8C-83A1-F6EECF244321}">
                <p14:modId xmlns:p14="http://schemas.microsoft.com/office/powerpoint/2010/main" val="3707868478"/>
              </p:ext>
            </p:extLst>
          </p:nvPr>
        </p:nvGraphicFramePr>
        <p:xfrm>
          <a:off x="5029200" y="2593183"/>
          <a:ext cx="3505200" cy="2283617"/>
        </p:xfrm>
        <a:graphic>
          <a:graphicData uri="http://schemas.openxmlformats.org/drawingml/2006/table">
            <a:tbl>
              <a:tblPr firstRow="1" bandRow="1">
                <a:tableStyleId>{5C22544A-7EE6-4342-B048-85BDC9FD1C3A}</a:tableStyleId>
              </a:tblPr>
              <a:tblGrid>
                <a:gridCol w="490728">
                  <a:extLst>
                    <a:ext uri="{9D8B030D-6E8A-4147-A177-3AD203B41FA5}">
                      <a16:colId xmlns:a16="http://schemas.microsoft.com/office/drawing/2014/main" val="20000"/>
                    </a:ext>
                  </a:extLst>
                </a:gridCol>
                <a:gridCol w="701040">
                  <a:extLst>
                    <a:ext uri="{9D8B030D-6E8A-4147-A177-3AD203B41FA5}">
                      <a16:colId xmlns:a16="http://schemas.microsoft.com/office/drawing/2014/main" val="20001"/>
                    </a:ext>
                  </a:extLst>
                </a:gridCol>
                <a:gridCol w="841248">
                  <a:extLst>
                    <a:ext uri="{9D8B030D-6E8A-4147-A177-3AD203B41FA5}">
                      <a16:colId xmlns:a16="http://schemas.microsoft.com/office/drawing/2014/main" val="20002"/>
                    </a:ext>
                  </a:extLst>
                </a:gridCol>
                <a:gridCol w="1472184">
                  <a:extLst>
                    <a:ext uri="{9D8B030D-6E8A-4147-A177-3AD203B41FA5}">
                      <a16:colId xmlns:a16="http://schemas.microsoft.com/office/drawing/2014/main" val="20003"/>
                    </a:ext>
                  </a:extLst>
                </a:gridCol>
              </a:tblGrid>
              <a:tr h="543492">
                <a:tc>
                  <a:txBody>
                    <a:bodyPr/>
                    <a:lstStyle/>
                    <a:p>
                      <a:pPr algn="ctr"/>
                      <a:r>
                        <a:rPr lang="en-US" sz="1400" b="0" dirty="0"/>
                        <a:t>line #</a:t>
                      </a:r>
                    </a:p>
                  </a:txBody>
                  <a:tcPr marT="45726" marB="45726">
                    <a:noFill/>
                  </a:tcPr>
                </a:tc>
                <a:tc>
                  <a:txBody>
                    <a:bodyPr/>
                    <a:lstStyle/>
                    <a:p>
                      <a:pPr algn="ctr"/>
                      <a:r>
                        <a:rPr lang="en-US" sz="1400" b="0" dirty="0"/>
                        <a:t>Bus to bus</a:t>
                      </a:r>
                    </a:p>
                  </a:txBody>
                  <a:tcPr marT="45726" marB="45726">
                    <a:noFill/>
                  </a:tcPr>
                </a:tc>
                <a:tc>
                  <a:txBody>
                    <a:bodyPr/>
                    <a:lstStyle/>
                    <a:p>
                      <a:pPr algn="ctr"/>
                      <a:r>
                        <a:rPr lang="en-US" sz="1400" b="0" dirty="0"/>
                        <a:t>Series Z (</a:t>
                      </a:r>
                      <a:r>
                        <a:rPr lang="en-US" sz="1400" b="0" dirty="0" err="1"/>
                        <a:t>pu</a:t>
                      </a:r>
                      <a:r>
                        <a:rPr lang="en-US" sz="1400" b="0" dirty="0"/>
                        <a:t>)</a:t>
                      </a:r>
                    </a:p>
                  </a:txBody>
                  <a:tcPr marT="45726" marB="45726">
                    <a:noFill/>
                  </a:tcPr>
                </a:tc>
                <a:tc>
                  <a:txBody>
                    <a:bodyPr/>
                    <a:lstStyle/>
                    <a:p>
                      <a:pPr algn="ctr"/>
                      <a:r>
                        <a:rPr lang="en-US" sz="1400" b="0" dirty="0"/>
                        <a:t>Series Y (</a:t>
                      </a:r>
                      <a:r>
                        <a:rPr lang="en-US" sz="1400" b="0" dirty="0" err="1"/>
                        <a:t>pu</a:t>
                      </a:r>
                      <a:r>
                        <a:rPr lang="en-US" sz="1400" b="0" dirty="0"/>
                        <a:t>)</a:t>
                      </a:r>
                    </a:p>
                  </a:txBody>
                  <a:tcPr marT="45726" marB="45726">
                    <a:noFill/>
                  </a:tcPr>
                </a:tc>
                <a:extLst>
                  <a:ext uri="{0D108BD9-81ED-4DB2-BD59-A6C34878D82A}">
                    <a16:rowId xmlns:a16="http://schemas.microsoft.com/office/drawing/2014/main" val="10000"/>
                  </a:ext>
                </a:extLst>
              </a:tr>
              <a:tr h="348025">
                <a:tc>
                  <a:txBody>
                    <a:bodyPr/>
                    <a:lstStyle/>
                    <a:p>
                      <a:r>
                        <a:rPr lang="en-US" sz="1400" dirty="0">
                          <a:solidFill>
                            <a:srgbClr val="FFFF00"/>
                          </a:solidFill>
                        </a:rPr>
                        <a:t>1</a:t>
                      </a:r>
                    </a:p>
                  </a:txBody>
                  <a:tcPr marT="45726" marB="45726">
                    <a:noFill/>
                  </a:tcPr>
                </a:tc>
                <a:tc>
                  <a:txBody>
                    <a:bodyPr/>
                    <a:lstStyle/>
                    <a:p>
                      <a:r>
                        <a:rPr lang="en-US" sz="1400" dirty="0">
                          <a:solidFill>
                            <a:srgbClr val="FFFF00"/>
                          </a:solidFill>
                        </a:rPr>
                        <a:t>1-2</a:t>
                      </a:r>
                    </a:p>
                  </a:txBody>
                  <a:tcPr marT="45726" marB="45726">
                    <a:noFill/>
                  </a:tcPr>
                </a:tc>
                <a:tc>
                  <a:txBody>
                    <a:bodyPr/>
                    <a:lstStyle/>
                    <a:p>
                      <a:r>
                        <a:rPr lang="en-US" sz="1400" dirty="0">
                          <a:solidFill>
                            <a:srgbClr val="FFFF00"/>
                          </a:solidFill>
                        </a:rPr>
                        <a:t>0.1+j0.4</a:t>
                      </a:r>
                    </a:p>
                  </a:txBody>
                  <a:tcPr marT="45726" marB="45726">
                    <a:noFill/>
                  </a:tcPr>
                </a:tc>
                <a:tc>
                  <a:txBody>
                    <a:bodyPr/>
                    <a:lstStyle/>
                    <a:p>
                      <a:r>
                        <a:rPr lang="en-US" sz="1400" dirty="0">
                          <a:solidFill>
                            <a:srgbClr val="FFFF00"/>
                          </a:solidFill>
                        </a:rPr>
                        <a:t>0.5882-j2.3529</a:t>
                      </a:r>
                    </a:p>
                  </a:txBody>
                  <a:tcPr marT="45726" marB="45726">
                    <a:noFill/>
                  </a:tcPr>
                </a:tc>
                <a:extLst>
                  <a:ext uri="{0D108BD9-81ED-4DB2-BD59-A6C34878D82A}">
                    <a16:rowId xmlns:a16="http://schemas.microsoft.com/office/drawing/2014/main" val="10001"/>
                  </a:ext>
                </a:extLst>
              </a:tr>
              <a:tr h="348025">
                <a:tc>
                  <a:txBody>
                    <a:bodyPr/>
                    <a:lstStyle/>
                    <a:p>
                      <a:r>
                        <a:rPr lang="en-US" sz="1400" dirty="0">
                          <a:solidFill>
                            <a:srgbClr val="FFFF00"/>
                          </a:solidFill>
                        </a:rPr>
                        <a:t>2</a:t>
                      </a:r>
                    </a:p>
                  </a:txBody>
                  <a:tcPr marT="45726" marB="45726">
                    <a:noFill/>
                  </a:tcPr>
                </a:tc>
                <a:tc>
                  <a:txBody>
                    <a:bodyPr/>
                    <a:lstStyle/>
                    <a:p>
                      <a:r>
                        <a:rPr lang="en-US" sz="1400" dirty="0">
                          <a:solidFill>
                            <a:srgbClr val="FFFF00"/>
                          </a:solidFill>
                        </a:rPr>
                        <a:t>2-3</a:t>
                      </a:r>
                    </a:p>
                  </a:txBody>
                  <a:tcPr marT="45726" marB="45726">
                    <a:noFill/>
                  </a:tcPr>
                </a:tc>
                <a:tc>
                  <a:txBody>
                    <a:bodyPr/>
                    <a:lstStyle/>
                    <a:p>
                      <a:r>
                        <a:rPr lang="en-US" sz="1400" dirty="0">
                          <a:solidFill>
                            <a:srgbClr val="FFFF00"/>
                          </a:solidFill>
                        </a:rPr>
                        <a:t>0.1+j0.5</a:t>
                      </a:r>
                    </a:p>
                  </a:txBody>
                  <a:tcPr marT="45726" marB="45726">
                    <a:noFill/>
                  </a:tcPr>
                </a:tc>
                <a:tc>
                  <a:txBody>
                    <a:bodyPr/>
                    <a:lstStyle/>
                    <a:p>
                      <a:r>
                        <a:rPr lang="en-US" sz="1400" dirty="0">
                          <a:solidFill>
                            <a:srgbClr val="FFFF00"/>
                          </a:solidFill>
                        </a:rPr>
                        <a:t>0.3846-j1.9231</a:t>
                      </a:r>
                    </a:p>
                  </a:txBody>
                  <a:tcPr marT="45726" marB="45726">
                    <a:noFill/>
                  </a:tcPr>
                </a:tc>
                <a:extLst>
                  <a:ext uri="{0D108BD9-81ED-4DB2-BD59-A6C34878D82A}">
                    <a16:rowId xmlns:a16="http://schemas.microsoft.com/office/drawing/2014/main" val="10002"/>
                  </a:ext>
                </a:extLst>
              </a:tr>
              <a:tr h="348025">
                <a:tc>
                  <a:txBody>
                    <a:bodyPr/>
                    <a:lstStyle/>
                    <a:p>
                      <a:r>
                        <a:rPr lang="en-US" sz="1400" dirty="0">
                          <a:solidFill>
                            <a:srgbClr val="FFFF00"/>
                          </a:solidFill>
                        </a:rPr>
                        <a:t>3</a:t>
                      </a:r>
                    </a:p>
                  </a:txBody>
                  <a:tcPr marT="45726" marB="45726">
                    <a:noFill/>
                  </a:tcPr>
                </a:tc>
                <a:tc>
                  <a:txBody>
                    <a:bodyPr/>
                    <a:lstStyle/>
                    <a:p>
                      <a:r>
                        <a:rPr lang="en-US" sz="1400" dirty="0">
                          <a:solidFill>
                            <a:srgbClr val="FFFF00"/>
                          </a:solidFill>
                        </a:rPr>
                        <a:t>2-4</a:t>
                      </a:r>
                    </a:p>
                  </a:txBody>
                  <a:tcPr marT="45726" marB="45726">
                    <a:noFill/>
                  </a:tcPr>
                </a:tc>
                <a:tc>
                  <a:txBody>
                    <a:bodyPr/>
                    <a:lstStyle/>
                    <a:p>
                      <a:r>
                        <a:rPr lang="en-US" sz="1400" dirty="0">
                          <a:solidFill>
                            <a:srgbClr val="FFFF00"/>
                          </a:solidFill>
                        </a:rPr>
                        <a:t>0.1+j0.4</a:t>
                      </a:r>
                    </a:p>
                  </a:txBody>
                  <a:tcPr marT="45726" marB="45726">
                    <a:noFill/>
                  </a:tcPr>
                </a:tc>
                <a:tc>
                  <a:txBody>
                    <a:bodyPr/>
                    <a:lstStyle/>
                    <a:p>
                      <a:r>
                        <a:rPr lang="en-US" sz="1400" dirty="0">
                          <a:solidFill>
                            <a:srgbClr val="FFFF00"/>
                          </a:solidFill>
                        </a:rPr>
                        <a:t>0.5882-j2.3529</a:t>
                      </a:r>
                    </a:p>
                  </a:txBody>
                  <a:tcPr marT="45726" marB="45726">
                    <a:noFill/>
                  </a:tcPr>
                </a:tc>
                <a:extLst>
                  <a:ext uri="{0D108BD9-81ED-4DB2-BD59-A6C34878D82A}">
                    <a16:rowId xmlns:a16="http://schemas.microsoft.com/office/drawing/2014/main" val="10003"/>
                  </a:ext>
                </a:extLst>
              </a:tr>
              <a:tr h="348025">
                <a:tc>
                  <a:txBody>
                    <a:bodyPr/>
                    <a:lstStyle/>
                    <a:p>
                      <a:r>
                        <a:rPr lang="en-US" sz="1400" dirty="0">
                          <a:solidFill>
                            <a:srgbClr val="FFFF00"/>
                          </a:solidFill>
                        </a:rPr>
                        <a:t>4</a:t>
                      </a:r>
                    </a:p>
                  </a:txBody>
                  <a:tcPr marT="45726" marB="45726">
                    <a:noFill/>
                  </a:tcPr>
                </a:tc>
                <a:tc>
                  <a:txBody>
                    <a:bodyPr/>
                    <a:lstStyle/>
                    <a:p>
                      <a:r>
                        <a:rPr lang="en-US" sz="1400" dirty="0">
                          <a:solidFill>
                            <a:srgbClr val="FFFF00"/>
                          </a:solidFill>
                        </a:rPr>
                        <a:t>3-4</a:t>
                      </a:r>
                    </a:p>
                  </a:txBody>
                  <a:tcPr marT="45726" marB="45726">
                    <a:noFill/>
                  </a:tcPr>
                </a:tc>
                <a:tc>
                  <a:txBody>
                    <a:bodyPr/>
                    <a:lstStyle/>
                    <a:p>
                      <a:r>
                        <a:rPr lang="en-US" sz="1400" dirty="0">
                          <a:solidFill>
                            <a:srgbClr val="FFFF00"/>
                          </a:solidFill>
                        </a:rPr>
                        <a:t>0.5+j0.2</a:t>
                      </a:r>
                    </a:p>
                  </a:txBody>
                  <a:tcPr marT="45726" marB="45726">
                    <a:noFill/>
                  </a:tcPr>
                </a:tc>
                <a:tc>
                  <a:txBody>
                    <a:bodyPr/>
                    <a:lstStyle/>
                    <a:p>
                      <a:r>
                        <a:rPr lang="en-US" sz="1400" dirty="0">
                          <a:solidFill>
                            <a:srgbClr val="FFFF00"/>
                          </a:solidFill>
                        </a:rPr>
                        <a:t>1.1765-j4.7059</a:t>
                      </a:r>
                    </a:p>
                  </a:txBody>
                  <a:tcPr marT="45726" marB="45726">
                    <a:noFill/>
                  </a:tcPr>
                </a:tc>
                <a:extLst>
                  <a:ext uri="{0D108BD9-81ED-4DB2-BD59-A6C34878D82A}">
                    <a16:rowId xmlns:a16="http://schemas.microsoft.com/office/drawing/2014/main" val="10004"/>
                  </a:ext>
                </a:extLst>
              </a:tr>
              <a:tr h="348025">
                <a:tc>
                  <a:txBody>
                    <a:bodyPr/>
                    <a:lstStyle/>
                    <a:p>
                      <a:r>
                        <a:rPr lang="en-US" sz="1400" dirty="0">
                          <a:solidFill>
                            <a:srgbClr val="FFFF00"/>
                          </a:solidFill>
                        </a:rPr>
                        <a:t>5</a:t>
                      </a:r>
                    </a:p>
                  </a:txBody>
                  <a:tcPr marT="45726" marB="45726">
                    <a:noFill/>
                  </a:tcPr>
                </a:tc>
                <a:tc>
                  <a:txBody>
                    <a:bodyPr/>
                    <a:lstStyle/>
                    <a:p>
                      <a:r>
                        <a:rPr lang="en-US" sz="1400" dirty="0">
                          <a:solidFill>
                            <a:srgbClr val="FFFF00"/>
                          </a:solidFill>
                        </a:rPr>
                        <a:t>4-1</a:t>
                      </a:r>
                    </a:p>
                  </a:txBody>
                  <a:tcPr marT="45726" marB="45726">
                    <a:noFill/>
                  </a:tcPr>
                </a:tc>
                <a:tc>
                  <a:txBody>
                    <a:bodyPr/>
                    <a:lstStyle/>
                    <a:p>
                      <a:r>
                        <a:rPr lang="en-US" sz="1400" dirty="0">
                          <a:solidFill>
                            <a:srgbClr val="FFFF00"/>
                          </a:solidFill>
                        </a:rPr>
                        <a:t>0.5+j0.2</a:t>
                      </a:r>
                    </a:p>
                  </a:txBody>
                  <a:tcPr marT="45726" marB="45726">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FF00"/>
                          </a:solidFill>
                        </a:rPr>
                        <a:t>1.1765-j4.7059</a:t>
                      </a:r>
                    </a:p>
                  </a:txBody>
                  <a:tcPr marT="45726" marB="45726">
                    <a:noFill/>
                  </a:tcPr>
                </a:tc>
                <a:extLst>
                  <a:ext uri="{0D108BD9-81ED-4DB2-BD59-A6C34878D82A}">
                    <a16:rowId xmlns:a16="http://schemas.microsoft.com/office/drawing/2014/main" val="10005"/>
                  </a:ext>
                </a:extLst>
              </a:tr>
            </a:tbl>
          </a:graphicData>
        </a:graphic>
      </p:graphicFrame>
      <p:sp>
        <p:nvSpPr>
          <p:cNvPr id="2" name="Rectangle 1"/>
          <p:cNvSpPr/>
          <p:nvPr/>
        </p:nvSpPr>
        <p:spPr>
          <a:xfrm>
            <a:off x="1981200" y="3429000"/>
            <a:ext cx="838200" cy="91440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4"/>
          <p:cNvSpPr txBox="1">
            <a:spLocks noChangeArrowheads="1"/>
          </p:cNvSpPr>
          <p:nvPr/>
        </p:nvSpPr>
        <p:spPr bwMode="auto">
          <a:xfrm>
            <a:off x="381000" y="1219200"/>
            <a:ext cx="8458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dirty="0">
                <a:solidFill>
                  <a:srgbClr val="92D050"/>
                </a:solidFill>
              </a:rPr>
              <a:t>Example</a:t>
            </a:r>
            <a:r>
              <a:rPr lang="en-US" dirty="0">
                <a:solidFill>
                  <a:srgbClr val="FFFF00"/>
                </a:solidFill>
              </a:rPr>
              <a:t>: a simple power system has 4 buses, 5 transmission lines, 1 generator, and 3 loads. Series per-unit impedances are:</a:t>
            </a:r>
          </a:p>
        </p:txBody>
      </p:sp>
      <p:sp>
        <p:nvSpPr>
          <p:cNvPr id="8" name="Rectangle 7"/>
          <p:cNvSpPr/>
          <p:nvPr/>
        </p:nvSpPr>
        <p:spPr>
          <a:xfrm>
            <a:off x="7086600" y="3200400"/>
            <a:ext cx="1371600" cy="914400"/>
          </a:xfrm>
          <a:prstGeom prst="rect">
            <a:avLst/>
          </a:prstGeom>
          <a:noFill/>
          <a:ln w="28575">
            <a:solidFill>
              <a:srgbClr val="99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971800" y="5562600"/>
            <a:ext cx="1676400" cy="304800"/>
          </a:xfrm>
          <a:prstGeom prst="rect">
            <a:avLst/>
          </a:prstGeom>
          <a:noFill/>
          <a:ln w="28575">
            <a:solidFill>
              <a:srgbClr val="99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4"/>
          <p:cNvSpPr txBox="1">
            <a:spLocks noChangeArrowheads="1"/>
          </p:cNvSpPr>
          <p:nvPr/>
        </p:nvSpPr>
        <p:spPr bwMode="auto">
          <a:xfrm>
            <a:off x="381000" y="1865531"/>
            <a:ext cx="8458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dirty="0">
                <a:solidFill>
                  <a:srgbClr val="92D050"/>
                </a:solidFill>
              </a:rPr>
              <a:t>Note</a:t>
            </a:r>
            <a:r>
              <a:rPr lang="en-US" dirty="0">
                <a:solidFill>
                  <a:srgbClr val="FFFF00"/>
                </a:solidFill>
              </a:rPr>
              <a:t>: </a:t>
            </a:r>
            <a:r>
              <a:rPr lang="en-US" dirty="0" err="1">
                <a:solidFill>
                  <a:srgbClr val="FFFF00"/>
                </a:solidFill>
              </a:rPr>
              <a:t>Y</a:t>
            </a:r>
            <a:r>
              <a:rPr lang="en-US" baseline="-25000" dirty="0" err="1">
                <a:solidFill>
                  <a:srgbClr val="FFFF00"/>
                </a:solidFill>
              </a:rPr>
              <a:t>bus</a:t>
            </a:r>
            <a:r>
              <a:rPr lang="en-US" dirty="0">
                <a:solidFill>
                  <a:srgbClr val="FFFF00"/>
                </a:solidFill>
              </a:rPr>
              <a:t> symmetric construction – On diagonal elements:</a:t>
            </a:r>
            <a:endParaRPr lang="en-US" baseline="-25000" dirty="0">
              <a:solidFill>
                <a:srgbClr val="FFFF00"/>
              </a:solidFill>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3003062707"/>
              </p:ext>
            </p:extLst>
          </p:nvPr>
        </p:nvGraphicFramePr>
        <p:xfrm>
          <a:off x="6578034" y="1844298"/>
          <a:ext cx="1293813" cy="630237"/>
        </p:xfrm>
        <a:graphic>
          <a:graphicData uri="http://schemas.openxmlformats.org/presentationml/2006/ole">
            <mc:AlternateContent xmlns:mc="http://schemas.openxmlformats.org/markup-compatibility/2006">
              <mc:Choice xmlns:v="urn:schemas-microsoft-com:vml" Requires="v">
                <p:oleObj spid="_x0000_s36892" name="Equation" r:id="rId6" imgW="888840" imgH="431640" progId="Equation.DSMT4">
                  <p:embed/>
                </p:oleObj>
              </mc:Choice>
              <mc:Fallback>
                <p:oleObj name="Equation" r:id="rId6" imgW="888840" imgH="431640" progId="Equation.DSMT4">
                  <p:embed/>
                  <p:pic>
                    <p:nvPicPr>
                      <p:cNvPr id="0" name=""/>
                      <p:cNvPicPr/>
                      <p:nvPr/>
                    </p:nvPicPr>
                    <p:blipFill>
                      <a:blip r:embed="rId7"/>
                      <a:stretch>
                        <a:fillRect/>
                      </a:stretch>
                    </p:blipFill>
                    <p:spPr>
                      <a:xfrm>
                        <a:off x="6578034" y="1844298"/>
                        <a:ext cx="1293813" cy="630237"/>
                      </a:xfrm>
                      <a:prstGeom prst="rect">
                        <a:avLst/>
                      </a:prstGeom>
                    </p:spPr>
                  </p:pic>
                </p:oleObj>
              </mc:Fallback>
            </mc:AlternateContent>
          </a:graphicData>
        </a:graphic>
      </p:graphicFrame>
    </p:spTree>
    <p:extLst>
      <p:ext uri="{BB962C8B-B14F-4D97-AF65-F5344CB8AC3E}">
        <p14:creationId xmlns:p14="http://schemas.microsoft.com/office/powerpoint/2010/main" val="3582259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theme/theme1.xml><?xml version="1.0" encoding="utf-8"?>
<a:theme xmlns:a="http://schemas.openxmlformats.org/drawingml/2006/main" name="New blue">
  <a:themeElements>
    <a:clrScheme name="New 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ew 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w 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 blu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 blu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 blu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 blu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 blu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 blu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 blu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 blu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 blu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 blu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 blu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30196</TotalTime>
  <Words>1174</Words>
  <Application>Microsoft Office PowerPoint</Application>
  <PresentationFormat>On-screen Show (4:3)</PresentationFormat>
  <Paragraphs>141</Paragraphs>
  <Slides>15</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3" baseType="lpstr">
      <vt:lpstr>Arial</vt:lpstr>
      <vt:lpstr>Calibri</vt:lpstr>
      <vt:lpstr>Symbol</vt:lpstr>
      <vt:lpstr>Times New Roman</vt:lpstr>
      <vt:lpstr>Wingdings</vt:lpstr>
      <vt:lpstr>New blue</vt:lpstr>
      <vt:lpstr>Equation</vt:lpstr>
      <vt:lpstr>MathType 6.0 Equation</vt:lpstr>
      <vt:lpstr>ECE 576  Power System Dynamics and Stability</vt:lpstr>
      <vt:lpstr>Introduction</vt:lpstr>
      <vt:lpstr>Basics for Power-flow Studies.</vt:lpstr>
      <vt:lpstr>Basics for power-flow studies</vt:lpstr>
      <vt:lpstr>Basics for Power-flow Studies.</vt:lpstr>
      <vt:lpstr>Ybus for Power-flow Analysis</vt:lpstr>
      <vt:lpstr>Power-flow Analysis Equations</vt:lpstr>
      <vt:lpstr>Ybus for Power-flow Analysis</vt:lpstr>
      <vt:lpstr>Ybus For Power-flow Analysis</vt:lpstr>
      <vt:lpstr>Power-flow Analysis Equations</vt:lpstr>
      <vt:lpstr>Power-flow Analysis Equations</vt:lpstr>
      <vt:lpstr>Power-flow Analysis Equations</vt:lpstr>
      <vt:lpstr>Non-Linear – Newton Raphson Solution</vt:lpstr>
      <vt:lpstr>Information from power-flow studies</vt:lpstr>
      <vt:lpstr>Information From Power-flow Studies</vt:lpstr>
    </vt:vector>
  </TitlesOfParts>
  <Company>Lamar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10: Power-Flow studies</dc:title>
  <dc:creator>Gleb Tcheslavski</dc:creator>
  <cp:lastModifiedBy>Karl Reinhard</cp:lastModifiedBy>
  <cp:revision>277</cp:revision>
  <dcterms:created xsi:type="dcterms:W3CDTF">2007-11-04T17:10:29Z</dcterms:created>
  <dcterms:modified xsi:type="dcterms:W3CDTF">2018-03-14T00:37:08Z</dcterms:modified>
</cp:coreProperties>
</file>